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94" r:id="rId2"/>
  </p:sldMasterIdLst>
  <p:notesMasterIdLst>
    <p:notesMasterId r:id="rId26"/>
  </p:notesMasterIdLst>
  <p:handoutMasterIdLst>
    <p:handoutMasterId r:id="rId27"/>
  </p:handoutMasterIdLst>
  <p:sldIdLst>
    <p:sldId id="262" r:id="rId3"/>
    <p:sldId id="263" r:id="rId4"/>
    <p:sldId id="265" r:id="rId5"/>
    <p:sldId id="266" r:id="rId6"/>
    <p:sldId id="264" r:id="rId7"/>
    <p:sldId id="268" r:id="rId8"/>
    <p:sldId id="271" r:id="rId9"/>
    <p:sldId id="273" r:id="rId10"/>
    <p:sldId id="274" r:id="rId11"/>
    <p:sldId id="275" r:id="rId12"/>
    <p:sldId id="267" r:id="rId13"/>
    <p:sldId id="276" r:id="rId14"/>
    <p:sldId id="270" r:id="rId15"/>
    <p:sldId id="277" r:id="rId16"/>
    <p:sldId id="278" r:id="rId17"/>
    <p:sldId id="279" r:id="rId18"/>
    <p:sldId id="280" r:id="rId19"/>
    <p:sldId id="281" r:id="rId20"/>
    <p:sldId id="282" r:id="rId21"/>
    <p:sldId id="283" r:id="rId22"/>
    <p:sldId id="269" r:id="rId23"/>
    <p:sldId id="272" r:id="rId24"/>
    <p:sldId id="284" r:id="rId2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4D5D"/>
    <a:srgbClr val="DCE7F0"/>
    <a:srgbClr val="1D8DB0"/>
    <a:srgbClr val="005E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59" autoAdjust="0"/>
    <p:restoredTop sz="94652"/>
  </p:normalViewPr>
  <p:slideViewPr>
    <p:cSldViewPr snapToGrid="0" snapToObjects="1">
      <p:cViewPr varScale="1">
        <p:scale>
          <a:sx n="86" d="100"/>
          <a:sy n="86" d="100"/>
        </p:scale>
        <p:origin x="624" y="5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8" d="100"/>
          <a:sy n="158" d="100"/>
        </p:scale>
        <p:origin x="4240"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591CCF-F6FD-734B-854A-5BC033593B1E}" type="datetimeFigureOut">
              <a:rPr lang="nl-NL" smtClean="0"/>
              <a:t>4-3-2022</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52A6D4-CD3D-5148-8B70-A84796F20135}" type="slidenum">
              <a:rPr lang="nl-NL" smtClean="0"/>
              <a:t>‹nr.›</a:t>
            </a:fld>
            <a:endParaRPr lang="nl-NL"/>
          </a:p>
        </p:txBody>
      </p:sp>
    </p:spTree>
    <p:extLst>
      <p:ext uri="{BB962C8B-B14F-4D97-AF65-F5344CB8AC3E}">
        <p14:creationId xmlns:p14="http://schemas.microsoft.com/office/powerpoint/2010/main" val="458916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66214-DB21-4647-B5DA-0D17CA592867}" type="datetimeFigureOut">
              <a:rPr lang="nl-NL" smtClean="0"/>
              <a:t>4-3-2022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4E32A-327F-AF4B-8E1F-209FBF93D26D}" type="slidenum">
              <a:rPr lang="nl-NL" smtClean="0"/>
              <a:t>‹nr.›</a:t>
            </a:fld>
            <a:endParaRPr lang="nl-NL"/>
          </a:p>
        </p:txBody>
      </p:sp>
    </p:spTree>
    <p:extLst>
      <p:ext uri="{BB962C8B-B14F-4D97-AF65-F5344CB8AC3E}">
        <p14:creationId xmlns:p14="http://schemas.microsoft.com/office/powerpoint/2010/main" val="1464046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Rechthoek 6"/>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0" name="Rechthoek 9"/>
          <p:cNvSpPr/>
          <p:nvPr userDrawn="1"/>
        </p:nvSpPr>
        <p:spPr>
          <a:xfrm>
            <a:off x="0" y="648000"/>
            <a:ext cx="12193200" cy="621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647998"/>
            <a:ext cx="12193200" cy="445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sp>
        <p:nvSpPr>
          <p:cNvPr id="2" name="Titel 1"/>
          <p:cNvSpPr>
            <a:spLocks noGrp="1"/>
          </p:cNvSpPr>
          <p:nvPr>
            <p:ph type="ctrTitle"/>
          </p:nvPr>
        </p:nvSpPr>
        <p:spPr>
          <a:xfrm>
            <a:off x="575999" y="1080000"/>
            <a:ext cx="6096524" cy="4024798"/>
          </a:xfrm>
        </p:spPr>
        <p:txBody>
          <a:bodyPr anchor="ctr" anchorCtr="0">
            <a:normAutofit/>
          </a:bodyPr>
          <a:lstStyle>
            <a:lvl1pPr algn="l">
              <a:defRPr sz="4000" baseline="0">
                <a:solidFill>
                  <a:schemeClr val="bg1"/>
                </a:solidFill>
              </a:defRPr>
            </a:lvl1pPr>
          </a:lstStyle>
          <a:p>
            <a:r>
              <a:rPr lang="en-US" dirty="0"/>
              <a:t>Click to edit Master title style</a:t>
            </a:r>
            <a:endParaRPr lang="nl-NL" dirty="0"/>
          </a:p>
        </p:txBody>
      </p:sp>
      <p:sp>
        <p:nvSpPr>
          <p:cNvPr id="3" name="Ondertitel 2"/>
          <p:cNvSpPr>
            <a:spLocks noGrp="1"/>
          </p:cNvSpPr>
          <p:nvPr>
            <p:ph type="subTitle" idx="1"/>
          </p:nvPr>
        </p:nvSpPr>
        <p:spPr>
          <a:xfrm>
            <a:off x="575999" y="5392801"/>
            <a:ext cx="6096524" cy="730188"/>
          </a:xfrm>
        </p:spPr>
        <p:txBody>
          <a:bodyPr lIns="0" tIns="0" rIns="0" bIns="0"/>
          <a:lstStyle>
            <a:lvl1pPr marL="0" indent="0" algn="l">
              <a:buNone/>
              <a:defRPr sz="24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nl-NL" dirty="0"/>
          </a:p>
        </p:txBody>
      </p:sp>
      <p:sp>
        <p:nvSpPr>
          <p:cNvPr id="5" name="Picture Placeholder 4"/>
          <p:cNvSpPr>
            <a:spLocks noGrp="1"/>
          </p:cNvSpPr>
          <p:nvPr>
            <p:ph type="pic" sz="quarter" idx="10"/>
          </p:nvPr>
        </p:nvSpPr>
        <p:spPr>
          <a:xfrm>
            <a:off x="7248525" y="1654175"/>
            <a:ext cx="4368673" cy="4468813"/>
          </a:xfrm>
        </p:spPr>
        <p:txBody>
          <a:bodyPr/>
          <a:lstStyle/>
          <a:p>
            <a:r>
              <a:rPr lang="en-US"/>
              <a:t>Click icon to add picture</a:t>
            </a:r>
            <a:endParaRPr lang="nl-NL"/>
          </a:p>
        </p:txBody>
      </p:sp>
    </p:spTree>
    <p:extLst>
      <p:ext uri="{BB962C8B-B14F-4D97-AF65-F5344CB8AC3E}">
        <p14:creationId xmlns:p14="http://schemas.microsoft.com/office/powerpoint/2010/main" val="1128617704"/>
      </p:ext>
    </p:extLst>
  </p:cSld>
  <p:clrMapOvr>
    <a:masterClrMapping/>
  </p:clrMapOvr>
  <p:transition spd="slow">
    <p:push dir="u"/>
  </p:transition>
  <p:extLst>
    <p:ext uri="{DCECCB84-F9BA-43D5-87BE-67443E8EF086}">
      <p15:sldGuideLst xmlns:p15="http://schemas.microsoft.com/office/powerpoint/2012/main">
        <p15:guide id="1" orient="horz" pos="1026">
          <p15:clr>
            <a:srgbClr val="FBAE40"/>
          </p15:clr>
        </p15:guide>
        <p15:guide id="2" pos="4203">
          <p15:clr>
            <a:srgbClr val="FBAE40"/>
          </p15:clr>
        </p15:guide>
        <p15:guide id="3" orient="horz" pos="397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sp>
        <p:nvSpPr>
          <p:cNvPr id="7" name="Rechthoek 6"/>
          <p:cNvSpPr/>
          <p:nvPr/>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p:nvSpPr>
        <p:spPr>
          <a:xfrm>
            <a:off x="0" y="647998"/>
            <a:ext cx="12193200" cy="6210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91" y="1350253"/>
            <a:ext cx="4648209" cy="5507747"/>
          </a:xfrm>
          <a:prstGeom prst="rect">
            <a:avLst/>
          </a:prstGeom>
        </p:spPr>
      </p:pic>
      <p:sp>
        <p:nvSpPr>
          <p:cNvPr id="12" name="Ondertitel 2"/>
          <p:cNvSpPr>
            <a:spLocks noGrp="1"/>
          </p:cNvSpPr>
          <p:nvPr>
            <p:ph type="subTitle" idx="1"/>
          </p:nvPr>
        </p:nvSpPr>
        <p:spPr>
          <a:xfrm>
            <a:off x="576003" y="4359604"/>
            <a:ext cx="8333999" cy="1655999"/>
          </a:xfrm>
        </p:spPr>
        <p:txBody>
          <a:bodyPr lIns="0" tIns="0" rIns="0" bIns="0"/>
          <a:lstStyle>
            <a:lvl1pPr marL="0" indent="0" algn="l">
              <a:buNone/>
              <a:defRPr sz="24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Klik om de ondertitelstijl van het model te bewerken</a:t>
            </a:r>
            <a:endParaRPr lang="nl-NL" dirty="0"/>
          </a:p>
        </p:txBody>
      </p:sp>
      <p:sp>
        <p:nvSpPr>
          <p:cNvPr id="3" name="Title 2"/>
          <p:cNvSpPr>
            <a:spLocks noGrp="1"/>
          </p:cNvSpPr>
          <p:nvPr>
            <p:ph type="title"/>
          </p:nvPr>
        </p:nvSpPr>
        <p:spPr>
          <a:xfrm>
            <a:off x="576000" y="1800000"/>
            <a:ext cx="8334000" cy="2386800"/>
          </a:xfrm>
        </p:spPr>
        <p:txBody>
          <a:bodyPr>
            <a:normAutofit/>
          </a:bodyPr>
          <a:lstStyle>
            <a:lvl1pPr>
              <a:defRPr sz="4000">
                <a:solidFill>
                  <a:schemeClr val="bg1"/>
                </a:solidFill>
              </a:defRPr>
            </a:lvl1pPr>
          </a:lstStyle>
          <a:p>
            <a:r>
              <a:rPr lang="nl-NL" dirty="0"/>
              <a:t>Klik om de stijl te bewerken</a:t>
            </a:r>
          </a:p>
        </p:txBody>
      </p:sp>
    </p:spTree>
    <p:extLst>
      <p:ext uri="{BB962C8B-B14F-4D97-AF65-F5344CB8AC3E}">
        <p14:creationId xmlns:p14="http://schemas.microsoft.com/office/powerpoint/2010/main" val="332038033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sp>
        <p:nvSpPr>
          <p:cNvPr id="7" name="Rechthoek 6"/>
          <p:cNvSpPr/>
          <p:nvPr/>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4" name="Tijdelijke aanduiding voor datum 3"/>
          <p:cNvSpPr>
            <a:spLocks noGrp="1"/>
          </p:cNvSpPr>
          <p:nvPr>
            <p:ph type="dt" sz="half" idx="10"/>
          </p:nvPr>
        </p:nvSpPr>
        <p:spPr/>
        <p:txBody>
          <a:bodyPr/>
          <a:lstStyle/>
          <a:p>
            <a:fld id="{7FD85C11-1172-4A86-8183-D8A5ADFACBC5}"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9" name="Titel 1"/>
          <p:cNvSpPr>
            <a:spLocks noGrp="1"/>
          </p:cNvSpPr>
          <p:nvPr>
            <p:ph type="title"/>
          </p:nvPr>
        </p:nvSpPr>
        <p:spPr>
          <a:xfrm>
            <a:off x="576003" y="1800000"/>
            <a:ext cx="8333999" cy="2386800"/>
          </a:xfrm>
        </p:spPr>
        <p:txBody>
          <a:bodyPr anchor="b">
            <a:normAutofit/>
          </a:bodyPr>
          <a:lstStyle>
            <a:lvl1pPr>
              <a:defRPr sz="4000" baseline="0">
                <a:solidFill>
                  <a:srgbClr val="1D8DB0"/>
                </a:solidFill>
              </a:defRPr>
            </a:lvl1pPr>
          </a:lstStyle>
          <a:p>
            <a:r>
              <a:rPr lang="nl-NL"/>
              <a:t>Klik om de stijl te bewerken</a:t>
            </a:r>
            <a:endParaRPr lang="nl-NL" dirty="0"/>
          </a:p>
        </p:txBody>
      </p:sp>
      <p:sp>
        <p:nvSpPr>
          <p:cNvPr id="10"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005E77"/>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a:t>Tekststijl van het model bewerken</a:t>
            </a:r>
          </a:p>
        </p:txBody>
      </p:sp>
    </p:spTree>
    <p:extLst>
      <p:ext uri="{BB962C8B-B14F-4D97-AF65-F5344CB8AC3E}">
        <p14:creationId xmlns:p14="http://schemas.microsoft.com/office/powerpoint/2010/main" val="3322770315"/>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ekopWit">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fld id="{80ED6750-4B28-451D-9231-A03444DD48D4}"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8" name="Titel 1"/>
          <p:cNvSpPr>
            <a:spLocks noGrp="1"/>
          </p:cNvSpPr>
          <p:nvPr>
            <p:ph type="title"/>
          </p:nvPr>
        </p:nvSpPr>
        <p:spPr>
          <a:xfrm>
            <a:off x="576003" y="1800000"/>
            <a:ext cx="8333999" cy="2386800"/>
          </a:xfrm>
        </p:spPr>
        <p:txBody>
          <a:bodyPr anchor="b">
            <a:normAutofit/>
          </a:bodyPr>
          <a:lstStyle>
            <a:lvl1pPr>
              <a:defRPr sz="4000"/>
            </a:lvl1pPr>
          </a:lstStyle>
          <a:p>
            <a:r>
              <a:rPr lang="nl-NL" dirty="0"/>
              <a:t>Klik om de stijl te bewerken</a:t>
            </a:r>
          </a:p>
        </p:txBody>
      </p:sp>
      <p:sp>
        <p:nvSpPr>
          <p:cNvPr id="9"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2F4D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dirty="0"/>
              <a:t>Tekststijl van het model bewerken</a:t>
            </a:r>
          </a:p>
        </p:txBody>
      </p:sp>
    </p:spTree>
    <p:extLst>
      <p:ext uri="{BB962C8B-B14F-4D97-AF65-F5344CB8AC3E}">
        <p14:creationId xmlns:p14="http://schemas.microsoft.com/office/powerpoint/2010/main" val="3270691148"/>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fld id="{DEFB127E-CE29-4895-8E3F-2BBD4DA6B8B2}"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nl-NL"/>
              <a:t>Klik om de stijl te bewerken</a:t>
            </a:r>
          </a:p>
        </p:txBody>
      </p:sp>
    </p:spTree>
    <p:extLst>
      <p:ext uri="{BB962C8B-B14F-4D97-AF65-F5344CB8AC3E}">
        <p14:creationId xmlns:p14="http://schemas.microsoft.com/office/powerpoint/2010/main" val="2102180824"/>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5999" y="1800000"/>
            <a:ext cx="6096524" cy="2386800"/>
          </a:xfrm>
        </p:spPr>
        <p:txBody>
          <a:bodyPr anchor="b"/>
          <a:lstStyle>
            <a:lvl1pPr>
              <a:defRPr sz="4000" baseline="0">
                <a:solidFill>
                  <a:schemeClr val="tx2"/>
                </a:solidFill>
              </a:defRPr>
            </a:lvl1pPr>
          </a:lstStyle>
          <a:p>
            <a:r>
              <a:rPr lang="en-US" dirty="0"/>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fld id="{021FF316-F870-4F41-9655-382363778648}" type="datetime1">
              <a:rPr lang="nl-BE" smtClean="0"/>
              <a:t>4/03/2022</a:t>
            </a:fld>
            <a:endParaRPr lang="nl-NL" dirty="0"/>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8" name="Picture Placeholder 4"/>
          <p:cNvSpPr>
            <a:spLocks noGrp="1"/>
          </p:cNvSpPr>
          <p:nvPr>
            <p:ph type="pic" sz="quarter" idx="13"/>
          </p:nvPr>
        </p:nvSpPr>
        <p:spPr>
          <a:xfrm>
            <a:off x="7248525" y="584201"/>
            <a:ext cx="4368673" cy="2376000"/>
          </a:xfrm>
        </p:spPr>
        <p:txBody>
          <a:bodyPr/>
          <a:lstStyle/>
          <a:p>
            <a:r>
              <a:rPr lang="en-US"/>
              <a:t>Click icon to add picture</a:t>
            </a:r>
            <a:endParaRPr lang="nl-NL"/>
          </a:p>
        </p:txBody>
      </p:sp>
      <p:sp>
        <p:nvSpPr>
          <p:cNvPr id="9" name="Picture Placeholder 4"/>
          <p:cNvSpPr>
            <a:spLocks noGrp="1"/>
          </p:cNvSpPr>
          <p:nvPr>
            <p:ph type="pic" sz="quarter" idx="14"/>
          </p:nvPr>
        </p:nvSpPr>
        <p:spPr>
          <a:xfrm>
            <a:off x="7248262" y="3248513"/>
            <a:ext cx="4368673" cy="2376000"/>
          </a:xfrm>
        </p:spPr>
        <p:txBody>
          <a:bodyPr/>
          <a:lstStyle/>
          <a:p>
            <a:r>
              <a:rPr lang="en-US"/>
              <a:t>Click icon to add picture</a:t>
            </a:r>
            <a:endParaRPr lang="nl-NL"/>
          </a:p>
        </p:txBody>
      </p:sp>
    </p:spTree>
    <p:extLst>
      <p:ext uri="{BB962C8B-B14F-4D97-AF65-F5344CB8AC3E}">
        <p14:creationId xmlns:p14="http://schemas.microsoft.com/office/powerpoint/2010/main" val="952148524"/>
      </p:ext>
    </p:extLst>
  </p:cSld>
  <p:clrMapOvr>
    <a:masterClrMapping/>
  </p:clrMapOvr>
  <p:transition spd="slow">
    <p:push dir="u"/>
  </p:transition>
  <p:extLst>
    <p:ext uri="{DCECCB84-F9BA-43D5-87BE-67443E8EF086}">
      <p15:sldGuideLst xmlns:p15="http://schemas.microsoft.com/office/powerpoint/2012/main">
        <p15:guide id="1" orient="horz" pos="3543">
          <p15:clr>
            <a:srgbClr val="FBAE40"/>
          </p15:clr>
        </p15:guide>
        <p15:guide id="2" pos="42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ekopWit">
    <p:spTree>
      <p:nvGrpSpPr>
        <p:cNvPr id="1" name=""/>
        <p:cNvGrpSpPr/>
        <p:nvPr/>
      </p:nvGrpSpPr>
      <p:grpSpPr>
        <a:xfrm>
          <a:off x="0" y="0"/>
          <a:ext cx="0" cy="0"/>
          <a:chOff x="0" y="0"/>
          <a:chExt cx="0" cy="0"/>
        </a:xfrm>
      </p:grpSpPr>
      <p:sp>
        <p:nvSpPr>
          <p:cNvPr id="2" name="Titel 1"/>
          <p:cNvSpPr>
            <a:spLocks noGrp="1"/>
          </p:cNvSpPr>
          <p:nvPr>
            <p:ph type="title"/>
          </p:nvPr>
        </p:nvSpPr>
        <p:spPr>
          <a:xfrm>
            <a:off x="575999" y="1800000"/>
            <a:ext cx="6096264" cy="2386800"/>
          </a:xfrm>
        </p:spPr>
        <p:txBody>
          <a:bodyPr anchor="b">
            <a:normAutofit/>
          </a:bodyPr>
          <a:lstStyle>
            <a:lvl1pPr>
              <a:defRPr sz="4000"/>
            </a:lvl1pPr>
          </a:lstStyle>
          <a:p>
            <a:r>
              <a:rPr lang="en-US"/>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fld id="{E44CFD50-C501-4549-9D4E-269C5357A9AF}" type="datetime1">
              <a:rPr lang="nl-BE" smtClean="0"/>
              <a:t>4/03/2022</a:t>
            </a:fld>
            <a:endParaRPr lang="nl-NL" dirty="0"/>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7" name="Picture Placeholder 4"/>
          <p:cNvSpPr>
            <a:spLocks noGrp="1"/>
          </p:cNvSpPr>
          <p:nvPr>
            <p:ph type="pic" sz="quarter" idx="13"/>
          </p:nvPr>
        </p:nvSpPr>
        <p:spPr>
          <a:xfrm>
            <a:off x="7248525" y="584201"/>
            <a:ext cx="4368673" cy="5040312"/>
          </a:xfrm>
        </p:spPr>
        <p:txBody>
          <a:bodyPr/>
          <a:lstStyle/>
          <a:p>
            <a:r>
              <a:rPr lang="en-US"/>
              <a:t>Click icon to add picture</a:t>
            </a:r>
            <a:endParaRPr lang="nl-NL"/>
          </a:p>
        </p:txBody>
      </p:sp>
    </p:spTree>
  </p:cSld>
  <p:clrMapOvr>
    <a:masterClrMapping/>
  </p:clrMapOvr>
  <p:transition spd="slow">
    <p:push dir="u"/>
  </p:transition>
  <p:extLst>
    <p:ext uri="{DCECCB84-F9BA-43D5-87BE-67443E8EF086}">
      <p15:sldGuideLst xmlns:p15="http://schemas.microsoft.com/office/powerpoint/2012/main">
        <p15:guide id="1" orient="horz" pos="3543" userDrawn="1">
          <p15:clr>
            <a:srgbClr val="FBAE40"/>
          </p15:clr>
        </p15:guide>
        <p15:guide id="2" pos="4203" userDrawn="1">
          <p15:clr>
            <a:srgbClr val="FBAE40"/>
          </p15:clr>
        </p15:guide>
        <p15:guide id="3"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fld id="{2B4DD041-C3F6-4F40-A0F6-609C655E3C90}" type="datetime1">
              <a:rPr lang="nl-BE" smtClean="0"/>
              <a:t>4/03/2022</a:t>
            </a:fld>
            <a:endParaRPr lang="nl-NL"/>
          </a:p>
        </p:txBody>
      </p:sp>
      <p:sp>
        <p:nvSpPr>
          <p:cNvPr id="6" name="Tijdelijke aanduiding voor voettekst 5"/>
          <p:cNvSpPr>
            <a:spLocks noGrp="1"/>
          </p:cNvSpPr>
          <p:nvPr>
            <p:ph type="ftr" sz="quarter" idx="11"/>
          </p:nvPr>
        </p:nvSpPr>
        <p:spPr/>
        <p:txBody>
          <a:bodyPr/>
          <a:lstStyle/>
          <a:p>
            <a:r>
              <a:rPr lang="nl-NL"/>
              <a:t>Lessenreeks groepentheorie Ben Vos</a:t>
            </a:r>
          </a:p>
        </p:txBody>
      </p:sp>
      <p:sp>
        <p:nvSpPr>
          <p:cNvPr id="7" name="Tijdelijke aanduiding voor dianummer 6"/>
          <p:cNvSpPr>
            <a:spLocks noGrp="1"/>
          </p:cNvSpPr>
          <p:nvPr>
            <p:ph type="sldNum" sz="quarter" idx="12"/>
          </p:nvPr>
        </p:nvSpPr>
        <p:spPr/>
        <p:txBody>
          <a:bodyPr/>
          <a:lstStyle/>
          <a:p>
            <a:fld id="{0A297500-7527-634B-90F4-69D0994C32B4}" type="slidenum">
              <a:rPr lang="nl-NL" smtClean="0"/>
              <a:t>‹nr.›</a:t>
            </a:fld>
            <a:endParaRPr lang="nl-NL"/>
          </a:p>
        </p:txBody>
      </p:sp>
      <p:sp>
        <p:nvSpPr>
          <p:cNvPr id="9" name="Tijdelijke aanduiding voor tekst 2"/>
          <p:cNvSpPr>
            <a:spLocks noGrp="1"/>
          </p:cNvSpPr>
          <p:nvPr>
            <p:ph idx="1"/>
          </p:nvPr>
        </p:nvSpPr>
        <p:spPr>
          <a:xfrm>
            <a:off x="576000" y="1656000"/>
            <a:ext cx="5400000" cy="4464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12" name="Content Placeholder 11"/>
          <p:cNvSpPr>
            <a:spLocks noGrp="1"/>
          </p:cNvSpPr>
          <p:nvPr>
            <p:ph sz="quarter" idx="13"/>
          </p:nvPr>
        </p:nvSpPr>
        <p:spPr>
          <a:xfrm>
            <a:off x="6217200" y="1656000"/>
            <a:ext cx="5400000" cy="44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85958907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fld id="{C9DC8B8D-B028-488C-A7B6-D029C25C3024}" type="datetime1">
              <a:rPr lang="nl-BE" smtClean="0"/>
              <a:t>4/03/2022</a:t>
            </a:fld>
            <a:endParaRPr lang="nl-NL" dirty="0"/>
          </a:p>
        </p:txBody>
      </p:sp>
      <p:sp>
        <p:nvSpPr>
          <p:cNvPr id="8" name="Tijdelijke aanduiding voor voettekst 7"/>
          <p:cNvSpPr>
            <a:spLocks noGrp="1"/>
          </p:cNvSpPr>
          <p:nvPr>
            <p:ph type="ftr" sz="quarter" idx="11"/>
          </p:nvPr>
        </p:nvSpPr>
        <p:spPr/>
        <p:txBody>
          <a:bodyPr/>
          <a:lstStyle/>
          <a:p>
            <a:r>
              <a:rPr lang="nl-NL"/>
              <a:t>Lessenreeks groepentheorie Ben Vos</a:t>
            </a:r>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78400150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A551E03F-719C-4C3A-978B-B666ADB2050F}" type="datetime1">
              <a:rPr lang="nl-BE" smtClean="0"/>
              <a:t>4/03/2022</a:t>
            </a:fld>
            <a:endParaRPr lang="nl-NL"/>
          </a:p>
        </p:txBody>
      </p:sp>
      <p:sp>
        <p:nvSpPr>
          <p:cNvPr id="4" name="Tijdelijke aanduiding voor voettekst 3"/>
          <p:cNvSpPr>
            <a:spLocks noGrp="1"/>
          </p:cNvSpPr>
          <p:nvPr>
            <p:ph type="ftr" sz="quarter" idx="11"/>
          </p:nvPr>
        </p:nvSpPr>
        <p:spPr/>
        <p:txBody>
          <a:bodyPr/>
          <a:lstStyle/>
          <a:p>
            <a:r>
              <a:rPr lang="nl-NL"/>
              <a:t>Lessenreeks groepentheorie Ben Vos</a:t>
            </a:r>
          </a:p>
        </p:txBody>
      </p:sp>
      <p:sp>
        <p:nvSpPr>
          <p:cNvPr id="5" name="Tijdelijke aanduiding voor dianummer 4"/>
          <p:cNvSpPr>
            <a:spLocks noGrp="1"/>
          </p:cNvSpPr>
          <p:nvPr>
            <p:ph type="sldNum" sz="quarter" idx="12"/>
          </p:nvPr>
        </p:nvSpPr>
        <p:spPr/>
        <p:txBody>
          <a:bodyPr/>
          <a:lstStyle/>
          <a:p>
            <a:fld id="{0A297500-7527-634B-90F4-69D0994C32B4}" type="slidenum">
              <a:rPr lang="nl-NL" smtClean="0"/>
              <a:t>‹nr.›</a:t>
            </a:fld>
            <a:endParaRPr lang="nl-NL"/>
          </a:p>
        </p:txBody>
      </p:sp>
      <p:sp>
        <p:nvSpPr>
          <p:cNvPr id="6" name="Title 5"/>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546631928"/>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0F0DE954-8335-4356-8CF3-F3F4A13F0B83}" type="datetime1">
              <a:rPr lang="nl-BE" smtClean="0"/>
              <a:t>4/03/2022</a:t>
            </a:fld>
            <a:endParaRPr lang="nl-NL"/>
          </a:p>
        </p:txBody>
      </p:sp>
      <p:sp>
        <p:nvSpPr>
          <p:cNvPr id="3" name="Tijdelijke aanduiding voor voettekst 2"/>
          <p:cNvSpPr>
            <a:spLocks noGrp="1"/>
          </p:cNvSpPr>
          <p:nvPr>
            <p:ph type="ftr" sz="quarter" idx="11"/>
          </p:nvPr>
        </p:nvSpPr>
        <p:spPr/>
        <p:txBody>
          <a:bodyPr/>
          <a:lstStyle/>
          <a:p>
            <a:r>
              <a:rPr lang="nl-NL"/>
              <a:t>Lessenreeks groepentheorie Ben Vos</a:t>
            </a:r>
          </a:p>
        </p:txBody>
      </p:sp>
      <p:sp>
        <p:nvSpPr>
          <p:cNvPr id="4" name="Tijdelijke aanduiding voor dianummer 3"/>
          <p:cNvSpPr>
            <a:spLocks noGrp="1"/>
          </p:cNvSpPr>
          <p:nvPr>
            <p:ph type="sldNum" sz="quarter" idx="12"/>
          </p:nvPr>
        </p:nvSpPr>
        <p:spPr/>
        <p:txBody>
          <a:bodyPr/>
          <a:lstStyle/>
          <a:p>
            <a:fld id="{0A297500-7527-634B-90F4-69D0994C32B4}" type="slidenum">
              <a:rPr lang="nl-NL" smtClean="0"/>
              <a:t>‹nr.›</a:t>
            </a:fld>
            <a:endParaRPr lang="nl-NL"/>
          </a:p>
        </p:txBody>
      </p:sp>
    </p:spTree>
    <p:extLst>
      <p:ext uri="{BB962C8B-B14F-4D97-AF65-F5344CB8AC3E}">
        <p14:creationId xmlns:p14="http://schemas.microsoft.com/office/powerpoint/2010/main" val="30777203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ekopSlot">
    <p:spTree>
      <p:nvGrpSpPr>
        <p:cNvPr id="1" name=""/>
        <p:cNvGrpSpPr/>
        <p:nvPr/>
      </p:nvGrpSpPr>
      <p:grpSpPr>
        <a:xfrm>
          <a:off x="0" y="0"/>
          <a:ext cx="0" cy="0"/>
          <a:chOff x="0" y="0"/>
          <a:chExt cx="0" cy="0"/>
        </a:xfrm>
      </p:grpSpPr>
      <p:sp>
        <p:nvSpPr>
          <p:cNvPr id="9" name="Rechthoek 8"/>
          <p:cNvSpPr/>
          <p:nvPr userDrawn="1"/>
        </p:nvSpPr>
        <p:spPr>
          <a:xfrm>
            <a:off x="0" y="0"/>
            <a:ext cx="12193200" cy="6209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9120" y="510988"/>
            <a:ext cx="11039793" cy="5184424"/>
          </a:xfrm>
        </p:spPr>
        <p:txBody>
          <a:bodyPr anchor="ctr" anchorCtr="0">
            <a:noAutofit/>
          </a:bodyPr>
          <a:lstStyle>
            <a:lvl1pPr algn="ctr">
              <a:defRPr sz="6000" baseline="0">
                <a:solidFill>
                  <a:schemeClr val="bg1"/>
                </a:solidFill>
              </a:defRPr>
            </a:lvl1pPr>
          </a:lstStyle>
          <a:p>
            <a:r>
              <a:rPr lang="en-US" dirty="0"/>
              <a:t>Click to edit Master title style</a:t>
            </a:r>
            <a:endParaRPr lang="nl-NL" dirty="0"/>
          </a:p>
        </p:txBody>
      </p:sp>
      <p:sp>
        <p:nvSpPr>
          <p:cNvPr id="4" name="Tijdelijke aanduiding voor datum 3"/>
          <p:cNvSpPr>
            <a:spLocks noGrp="1"/>
          </p:cNvSpPr>
          <p:nvPr>
            <p:ph type="dt" sz="half" idx="10"/>
          </p:nvPr>
        </p:nvSpPr>
        <p:spPr/>
        <p:txBody>
          <a:bodyPr/>
          <a:lstStyle/>
          <a:p>
            <a:fld id="{2D6A6EE5-45E3-45B7-9562-C620B261ED32}" type="datetime1">
              <a:rPr lang="nl-BE" smtClean="0"/>
              <a:t>4/03/2022</a:t>
            </a:fld>
            <a:endParaRPr lang="nl-NL" dirty="0"/>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20000"/>
            <a:lumOff val="80000"/>
            <a:alpha val="55000"/>
          </a:schemeClr>
        </a:solidFill>
        <a:effectLst/>
      </p:bgPr>
    </p:bg>
    <p:spTree>
      <p:nvGrpSpPr>
        <p:cNvPr id="1" name=""/>
        <p:cNvGrpSpPr/>
        <p:nvPr/>
      </p:nvGrpSpPr>
      <p:grpSpPr>
        <a:xfrm>
          <a:off x="0" y="0"/>
          <a:ext cx="0" cy="0"/>
          <a:chOff x="0" y="0"/>
          <a:chExt cx="0" cy="0"/>
        </a:xfrm>
      </p:grpSpPr>
      <p:sp>
        <p:nvSpPr>
          <p:cNvPr id="7" name="Rechthoek 6"/>
          <p:cNvSpPr/>
          <p:nvPr userDrawn="1"/>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07036"/>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3EFD4BD3-A084-49F6-911D-5485D1503C1C}" type="datetime1">
              <a:rPr lang="nl-BE" smtClean="0"/>
              <a:t>4/03/2022</a:t>
            </a:fld>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Lessenreeks groepentheorie Ben Vos</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spTree>
    <p:extLst>
      <p:ext uri="{BB962C8B-B14F-4D97-AF65-F5344CB8AC3E}">
        <p14:creationId xmlns:p14="http://schemas.microsoft.com/office/powerpoint/2010/main" val="463755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61" r:id="rId9"/>
  </p:sldLayoutIdLst>
  <p:transition spd="slow">
    <p:push dir="u"/>
  </p:transition>
  <p:hf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2" userDrawn="1">
          <p15:clr>
            <a:srgbClr val="F26B43"/>
          </p15:clr>
        </p15:guide>
        <p15:guide id="2" pos="7319" userDrawn="1">
          <p15:clr>
            <a:srgbClr val="F26B43"/>
          </p15:clr>
        </p15:guide>
        <p15:guide id="3" orient="horz" pos="3857" userDrawn="1">
          <p15:clr>
            <a:srgbClr val="F26B43"/>
          </p15:clr>
        </p15:guide>
        <p15:guide id="4" pos="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20000"/>
            <a:lumOff val="80000"/>
            <a:alpha val="55000"/>
          </a:schemeClr>
        </a:solidFill>
        <a:effectLst/>
      </p:bgPr>
    </p:bg>
    <p:spTree>
      <p:nvGrpSpPr>
        <p:cNvPr id="1" name=""/>
        <p:cNvGrpSpPr/>
        <p:nvPr/>
      </p:nvGrpSpPr>
      <p:grpSpPr>
        <a:xfrm>
          <a:off x="0" y="0"/>
          <a:ext cx="0" cy="0"/>
          <a:chOff x="0" y="0"/>
          <a:chExt cx="0" cy="0"/>
        </a:xfrm>
      </p:grpSpPr>
      <p:sp>
        <p:nvSpPr>
          <p:cNvPr id="7" name="Rechthoek 6"/>
          <p:cNvSpPr/>
          <p:nvPr/>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16000"/>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CA53D82F-C601-47C5-AAA1-E31014F2A306}" type="datetime1">
              <a:rPr lang="nl-BE" smtClean="0"/>
              <a:t>4/03/2022</a:t>
            </a:fld>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Lessenreeks groepentheorie Ben Vos</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spTree>
    <p:extLst>
      <p:ext uri="{BB962C8B-B14F-4D97-AF65-F5344CB8AC3E}">
        <p14:creationId xmlns:p14="http://schemas.microsoft.com/office/powerpoint/2010/main" val="173252323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Lst>
  <p:transition spd="slow">
    <p:push dir="u"/>
  </p:transition>
  <p:hf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youtube.com/watch?v=8cUiLMqNfHg" TargetMode="Externa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a:extLst>
              <a:ext uri="{FF2B5EF4-FFF2-40B4-BE49-F238E27FC236}">
                <a16:creationId xmlns:a16="http://schemas.microsoft.com/office/drawing/2014/main" id="{F4E50038-1A6C-41BE-90F4-D9F58CCC18C6}"/>
              </a:ext>
            </a:extLst>
          </p:cNvPr>
          <p:cNvSpPr>
            <a:spLocks noGrp="1"/>
          </p:cNvSpPr>
          <p:nvPr>
            <p:ph type="subTitle" idx="1"/>
          </p:nvPr>
        </p:nvSpPr>
        <p:spPr/>
        <p:txBody>
          <a:bodyPr/>
          <a:lstStyle/>
          <a:p>
            <a:r>
              <a:rPr lang="nl-BE" dirty="0"/>
              <a:t>Lessenreeks groepentheorie</a:t>
            </a:r>
          </a:p>
          <a:p>
            <a:r>
              <a:rPr lang="nl-BE" dirty="0"/>
              <a:t>Ben Vos</a:t>
            </a:r>
          </a:p>
        </p:txBody>
      </p:sp>
      <mc:AlternateContent xmlns:mc="http://schemas.openxmlformats.org/markup-compatibility/2006" xmlns:a14="http://schemas.microsoft.com/office/drawing/2010/main">
        <mc:Choice Requires="a14">
          <p:sp>
            <p:nvSpPr>
              <p:cNvPr id="3" name="Titel 2">
                <a:extLst>
                  <a:ext uri="{FF2B5EF4-FFF2-40B4-BE49-F238E27FC236}">
                    <a16:creationId xmlns:a16="http://schemas.microsoft.com/office/drawing/2014/main" id="{30A1D46D-6DC2-47EE-AE49-7F950FCAE9E3}"/>
                  </a:ext>
                </a:extLst>
              </p:cNvPr>
              <p:cNvSpPr>
                <a:spLocks noGrp="1"/>
              </p:cNvSpPr>
              <p:nvPr>
                <p:ph type="title"/>
              </p:nvPr>
            </p:nvSpPr>
            <p:spPr/>
            <p:txBody>
              <a:bodyPr>
                <a:normAutofit/>
              </a:bodyPr>
              <a:lstStyle/>
              <a:p>
                <a:r>
                  <a:rPr lang="nl-BE" dirty="0"/>
                  <a:t>Symmetriegroepen: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oMath>
                </a14:m>
                <a:r>
                  <a:rPr lang="nl-BE" dirty="0"/>
                  <a:t> met alternatieve voorstelling als eindige groep van matrices</a:t>
                </a:r>
              </a:p>
            </p:txBody>
          </p:sp>
        </mc:Choice>
        <mc:Fallback xmlns="">
          <p:sp>
            <p:nvSpPr>
              <p:cNvPr id="3" name="Titel 2">
                <a:extLst>
                  <a:ext uri="{FF2B5EF4-FFF2-40B4-BE49-F238E27FC236}">
                    <a16:creationId xmlns:a16="http://schemas.microsoft.com/office/drawing/2014/main" id="{30A1D46D-6DC2-47EE-AE49-7F950FCAE9E3}"/>
                  </a:ext>
                </a:extLst>
              </p:cNvPr>
              <p:cNvSpPr>
                <a:spLocks noGrp="1" noRot="1" noChangeAspect="1" noMove="1" noResize="1" noEditPoints="1" noAdjustHandles="1" noChangeArrowheads="1" noChangeShapeType="1" noTextEdit="1"/>
              </p:cNvSpPr>
              <p:nvPr>
                <p:ph type="title"/>
              </p:nvPr>
            </p:nvSpPr>
            <p:spPr>
              <a:blipFill>
                <a:blip r:embed="rId2"/>
                <a:stretch>
                  <a:fillRect l="-3655" r="-292" b="-1276"/>
                </a:stretch>
              </a:blipFill>
            </p:spPr>
            <p:txBody>
              <a:bodyPr/>
              <a:lstStyle/>
              <a:p>
                <a:r>
                  <a:rPr lang="nl-BE">
                    <a:noFill/>
                  </a:rPr>
                  <a:t> </a:t>
                </a:r>
              </a:p>
            </p:txBody>
          </p:sp>
        </mc:Fallback>
      </mc:AlternateContent>
    </p:spTree>
    <p:extLst>
      <p:ext uri="{BB962C8B-B14F-4D97-AF65-F5344CB8AC3E}">
        <p14:creationId xmlns:p14="http://schemas.microsoft.com/office/powerpoint/2010/main" val="198497768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9BF3777B-1055-436C-BF8E-B7B529E01300}"/>
                  </a:ext>
                </a:extLst>
              </p:cNvPr>
              <p:cNvSpPr>
                <a:spLocks noGrp="1"/>
              </p:cNvSpPr>
              <p:nvPr>
                <p:ph idx="1"/>
              </p:nvPr>
            </p:nvSpPr>
            <p:spPr/>
            <p:txBody>
              <a:bodyPr/>
              <a:lstStyle/>
              <a:p>
                <a:r>
                  <a:rPr lang="nl-BE" dirty="0"/>
                  <a:t>De eindige groep van matrices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de symmetriegroep van het vierkant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zijn isomorf.</a:t>
                </a:r>
              </a:p>
              <a:p>
                <a:r>
                  <a:rPr lang="nl-BE" dirty="0"/>
                  <a:t>Isomorfisme: beeld elke matrix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af op de symmetrie die op de overeenkomstige plaats in de Cayleytabel van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staat.</a:t>
                </a:r>
              </a:p>
              <a:p>
                <a:endParaRPr lang="nl-BE" dirty="0"/>
              </a:p>
              <a:p>
                <a:r>
                  <a:rPr lang="nl-BE" dirty="0"/>
                  <a:t>Wat heeft dit voor consequenties?</a:t>
                </a:r>
              </a:p>
              <a:p>
                <a:r>
                  <a:rPr lang="nl-BE" dirty="0"/>
                  <a:t>Een matrix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gedraagt zich blijkbaar als een symmetrie van het vierkant? Hoe kunnen we dit zien?</a:t>
                </a:r>
              </a:p>
            </p:txBody>
          </p:sp>
        </mc:Choice>
        <mc:Fallback xmlns="">
          <p:sp>
            <p:nvSpPr>
              <p:cNvPr id="2" name="Tijdelijke aanduiding voor inhoud 1">
                <a:extLst>
                  <a:ext uri="{FF2B5EF4-FFF2-40B4-BE49-F238E27FC236}">
                    <a16:creationId xmlns:a16="http://schemas.microsoft.com/office/drawing/2014/main" id="{9BF3777B-1055-436C-BF8E-B7B529E01300}"/>
                  </a:ext>
                </a:extLst>
              </p:cNvPr>
              <p:cNvSpPr>
                <a:spLocks noGrp="1" noRot="1" noChangeAspect="1" noMove="1" noResize="1" noEditPoints="1" noAdjustHandles="1" noChangeArrowheads="1" noChangeShapeType="1" noTextEdit="1"/>
              </p:cNvSpPr>
              <p:nvPr>
                <p:ph idx="1"/>
              </p:nvPr>
            </p:nvSpPr>
            <p:spPr>
              <a:blipFill>
                <a:blip r:embed="rId2"/>
                <a:stretch>
                  <a:fillRect l="-717" t="-956" r="-607"/>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E524D98D-59E1-4E1B-AA0B-8FEB79D1DBAA}"/>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915BEE80-A7F9-469B-9347-546EAF13E261}"/>
              </a:ext>
            </a:extLst>
          </p:cNvPr>
          <p:cNvSpPr>
            <a:spLocks noGrp="1"/>
          </p:cNvSpPr>
          <p:nvPr>
            <p:ph type="sldNum" sz="quarter" idx="12"/>
          </p:nvPr>
        </p:nvSpPr>
        <p:spPr/>
        <p:txBody>
          <a:bodyPr/>
          <a:lstStyle/>
          <a:p>
            <a:fld id="{0A297500-7527-634B-90F4-69D0994C32B4}" type="slidenum">
              <a:rPr lang="nl-NL" smtClean="0"/>
              <a:t>10</a:t>
            </a:fld>
            <a:endParaRPr lang="nl-NL"/>
          </a:p>
        </p:txBody>
      </p:sp>
      <p:sp>
        <p:nvSpPr>
          <p:cNvPr id="5" name="Titel 4">
            <a:extLst>
              <a:ext uri="{FF2B5EF4-FFF2-40B4-BE49-F238E27FC236}">
                <a16:creationId xmlns:a16="http://schemas.microsoft.com/office/drawing/2014/main" id="{B615FF99-39AE-4A58-8222-9BEEED5F47D7}"/>
              </a:ext>
            </a:extLst>
          </p:cNvPr>
          <p:cNvSpPr>
            <a:spLocks noGrp="1"/>
          </p:cNvSpPr>
          <p:nvPr>
            <p:ph type="title"/>
          </p:nvPr>
        </p:nvSpPr>
        <p:spPr/>
        <p:txBody>
          <a:bodyPr/>
          <a:lstStyle/>
          <a:p>
            <a:r>
              <a:rPr lang="nl-BE" dirty="0"/>
              <a:t>Tussentijdse conclusie</a:t>
            </a:r>
          </a:p>
        </p:txBody>
      </p:sp>
    </p:spTree>
    <p:extLst>
      <p:ext uri="{BB962C8B-B14F-4D97-AF65-F5344CB8AC3E}">
        <p14:creationId xmlns:p14="http://schemas.microsoft.com/office/powerpoint/2010/main" val="371559830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6D4B3F7D-96FF-4443-8522-19EDADD0E43A}"/>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C9122714-8B05-4384-B6A2-2EC77D2AFBCD}"/>
              </a:ext>
            </a:extLst>
          </p:cNvPr>
          <p:cNvSpPr>
            <a:spLocks noGrp="1"/>
          </p:cNvSpPr>
          <p:nvPr>
            <p:ph type="sldNum" sz="quarter" idx="12"/>
          </p:nvPr>
        </p:nvSpPr>
        <p:spPr/>
        <p:txBody>
          <a:bodyPr/>
          <a:lstStyle/>
          <a:p>
            <a:fld id="{CF179DAE-D0A6-40C3-B8BC-6A97C268D03A}" type="slidenum">
              <a:rPr lang="nl-NL" smtClean="0"/>
              <a:t>11</a:t>
            </a:fld>
            <a:endParaRPr lang="nl-NL"/>
          </a:p>
        </p:txBody>
      </p:sp>
      <mc:AlternateContent xmlns:mc="http://schemas.openxmlformats.org/markup-compatibility/2006" xmlns:a14="http://schemas.microsoft.com/office/drawing/2010/main">
        <mc:Choice Requires="a14">
          <p:sp>
            <p:nvSpPr>
              <p:cNvPr id="4" name="Titel 3">
                <a:extLst>
                  <a:ext uri="{FF2B5EF4-FFF2-40B4-BE49-F238E27FC236}">
                    <a16:creationId xmlns:a16="http://schemas.microsoft.com/office/drawing/2014/main" id="{6EB3F964-A725-42EC-AD17-C427A55EB83F}"/>
                  </a:ext>
                </a:extLst>
              </p:cNvPr>
              <p:cNvSpPr>
                <a:spLocks noGrp="1"/>
              </p:cNvSpPr>
              <p:nvPr>
                <p:ph type="title"/>
              </p:nvPr>
            </p:nvSpPr>
            <p:spPr/>
            <p:txBody>
              <a:bodyPr>
                <a:normAutofit/>
              </a:bodyPr>
              <a:lstStyle/>
              <a:p>
                <a:r>
                  <a:rPr lang="nl-BE" dirty="0"/>
                  <a:t>Hertaling van de matrices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naar de </a:t>
                </a:r>
                <a:r>
                  <a:rPr lang="nl-BE" dirty="0" err="1"/>
                  <a:t>symmetrieën</a:t>
                </a:r>
                <a:r>
                  <a:rPr lang="nl-BE" dirty="0"/>
                  <a:t> van het vierkant</a:t>
                </a:r>
              </a:p>
            </p:txBody>
          </p:sp>
        </mc:Choice>
        <mc:Fallback xmlns="">
          <p:sp>
            <p:nvSpPr>
              <p:cNvPr id="4" name="Titel 3">
                <a:extLst>
                  <a:ext uri="{FF2B5EF4-FFF2-40B4-BE49-F238E27FC236}">
                    <a16:creationId xmlns:a16="http://schemas.microsoft.com/office/drawing/2014/main" id="{6EB3F964-A725-42EC-AD17-C427A55EB83F}"/>
                  </a:ext>
                </a:extLst>
              </p:cNvPr>
              <p:cNvSpPr>
                <a:spLocks noGrp="1" noRot="1" noChangeAspect="1" noMove="1" noResize="1" noEditPoints="1" noAdjustHandles="1" noChangeArrowheads="1" noChangeShapeType="1" noTextEdit="1"/>
              </p:cNvSpPr>
              <p:nvPr>
                <p:ph type="title"/>
              </p:nvPr>
            </p:nvSpPr>
            <p:spPr>
              <a:blipFill>
                <a:blip r:embed="rId2"/>
                <a:stretch>
                  <a:fillRect l="-3655" b="-12755"/>
                </a:stretch>
              </a:blipFill>
            </p:spPr>
            <p:txBody>
              <a:bodyPr/>
              <a:lstStyle/>
              <a:p>
                <a:r>
                  <a:rPr lang="nl-BE">
                    <a:noFill/>
                  </a:rPr>
                  <a:t> </a:t>
                </a:r>
              </a:p>
            </p:txBody>
          </p:sp>
        </mc:Fallback>
      </mc:AlternateContent>
      <p:sp>
        <p:nvSpPr>
          <p:cNvPr id="5" name="Tijdelijke aanduiding voor tekst 4">
            <a:extLst>
              <a:ext uri="{FF2B5EF4-FFF2-40B4-BE49-F238E27FC236}">
                <a16:creationId xmlns:a16="http://schemas.microsoft.com/office/drawing/2014/main" id="{D0C669E5-D382-4E93-9BD3-AE6606AA96C0}"/>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3990592978"/>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8B2C5B7-BDE1-4916-9732-AFA38A45154D}"/>
              </a:ext>
            </a:extLst>
          </p:cNvPr>
          <p:cNvSpPr>
            <a:spLocks noGrp="1"/>
          </p:cNvSpPr>
          <p:nvPr>
            <p:ph idx="1"/>
          </p:nvPr>
        </p:nvSpPr>
        <p:spPr>
          <a:xfrm>
            <a:off x="576000" y="1656000"/>
            <a:ext cx="4297658" cy="4464000"/>
          </a:xfrm>
        </p:spPr>
        <p:txBody>
          <a:bodyPr/>
          <a:lstStyle/>
          <a:p>
            <a:r>
              <a:rPr lang="nl-BE" dirty="0"/>
              <a:t>Werkwijze filmpje: specifieke symmetrie wordt getypeerd a.d.h.v. waar de 4 hoekpunten naar toe gaan.</a:t>
            </a:r>
          </a:p>
          <a:p>
            <a:endParaRPr lang="nl-BE" dirty="0"/>
          </a:p>
          <a:p>
            <a:r>
              <a:rPr lang="nl-BE" dirty="0"/>
              <a:t>Hoe kunnen we dit koppelen aan matrices?</a:t>
            </a:r>
          </a:p>
          <a:p>
            <a:endParaRPr lang="nl-BE" dirty="0"/>
          </a:p>
          <a:p>
            <a:endParaRPr lang="nl-BE" dirty="0"/>
          </a:p>
          <a:p>
            <a:pPr marL="0" indent="0">
              <a:buNone/>
            </a:pPr>
            <a:endParaRPr lang="nl-BE" dirty="0"/>
          </a:p>
        </p:txBody>
      </p:sp>
      <p:sp>
        <p:nvSpPr>
          <p:cNvPr id="3" name="Tijdelijke aanduiding voor voettekst 2">
            <a:extLst>
              <a:ext uri="{FF2B5EF4-FFF2-40B4-BE49-F238E27FC236}">
                <a16:creationId xmlns:a16="http://schemas.microsoft.com/office/drawing/2014/main" id="{D4B2BA95-893C-48AC-A56A-4598850508DC}"/>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EA9E46A6-B4F4-4DF1-B759-1B59C397A77B}"/>
              </a:ext>
            </a:extLst>
          </p:cNvPr>
          <p:cNvSpPr>
            <a:spLocks noGrp="1"/>
          </p:cNvSpPr>
          <p:nvPr>
            <p:ph type="sldNum" sz="quarter" idx="12"/>
          </p:nvPr>
        </p:nvSpPr>
        <p:spPr/>
        <p:txBody>
          <a:bodyPr/>
          <a:lstStyle/>
          <a:p>
            <a:fld id="{0A297500-7527-634B-90F4-69D0994C32B4}" type="slidenum">
              <a:rPr lang="nl-NL" smtClean="0"/>
              <a:t>12</a:t>
            </a:fld>
            <a:endParaRPr lang="nl-NL"/>
          </a:p>
        </p:txBody>
      </p:sp>
      <p:sp>
        <p:nvSpPr>
          <p:cNvPr id="5" name="Titel 4">
            <a:extLst>
              <a:ext uri="{FF2B5EF4-FFF2-40B4-BE49-F238E27FC236}">
                <a16:creationId xmlns:a16="http://schemas.microsoft.com/office/drawing/2014/main" id="{DC12485A-4201-4877-B540-6AFCF895F8DB}"/>
              </a:ext>
            </a:extLst>
          </p:cNvPr>
          <p:cNvSpPr>
            <a:spLocks noGrp="1"/>
          </p:cNvSpPr>
          <p:nvPr>
            <p:ph type="title"/>
          </p:nvPr>
        </p:nvSpPr>
        <p:spPr/>
        <p:txBody>
          <a:bodyPr/>
          <a:lstStyle/>
          <a:p>
            <a:r>
              <a:rPr lang="nl-BE" dirty="0"/>
              <a:t>De </a:t>
            </a:r>
            <a:r>
              <a:rPr lang="nl-BE" dirty="0" err="1"/>
              <a:t>symmetrieën</a:t>
            </a:r>
            <a:r>
              <a:rPr lang="nl-BE" dirty="0"/>
              <a:t> van het vierkant</a:t>
            </a:r>
          </a:p>
        </p:txBody>
      </p:sp>
      <p:pic>
        <p:nvPicPr>
          <p:cNvPr id="9" name="Afbeelding 8">
            <a:extLst>
              <a:ext uri="{FF2B5EF4-FFF2-40B4-BE49-F238E27FC236}">
                <a16:creationId xmlns:a16="http://schemas.microsoft.com/office/drawing/2014/main" id="{C4FAC23F-DF1F-4E6E-A009-305C34D7D3CB}"/>
              </a:ext>
            </a:extLst>
          </p:cNvPr>
          <p:cNvPicPr>
            <a:picLocks noChangeAspect="1"/>
          </p:cNvPicPr>
          <p:nvPr/>
        </p:nvPicPr>
        <p:blipFill>
          <a:blip r:embed="rId2"/>
          <a:stretch>
            <a:fillRect/>
          </a:stretch>
        </p:blipFill>
        <p:spPr>
          <a:xfrm>
            <a:off x="4882638" y="1656000"/>
            <a:ext cx="7064730" cy="3981229"/>
          </a:xfrm>
          <a:prstGeom prst="rect">
            <a:avLst/>
          </a:prstGeom>
        </p:spPr>
      </p:pic>
    </p:spTree>
    <p:extLst>
      <p:ext uri="{BB962C8B-B14F-4D97-AF65-F5344CB8AC3E}">
        <p14:creationId xmlns:p14="http://schemas.microsoft.com/office/powerpoint/2010/main" val="214766484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F61ED80C-9411-4316-9FB3-986ABDE2C206}"/>
                  </a:ext>
                </a:extLst>
              </p:cNvPr>
              <p:cNvSpPr>
                <a:spLocks noGrp="1"/>
              </p:cNvSpPr>
              <p:nvPr>
                <p:ph idx="1"/>
              </p:nvPr>
            </p:nvSpPr>
            <p:spPr>
              <a:xfrm>
                <a:off x="575999" y="1656000"/>
                <a:ext cx="7106845" cy="4464000"/>
              </a:xfrm>
            </p:spPr>
            <p:txBody>
              <a:bodyPr>
                <a:normAutofit fontScale="92500" lnSpcReduction="20000"/>
              </a:bodyPr>
              <a:lstStyle/>
              <a:p>
                <a:r>
                  <a:rPr lang="nl-BE" dirty="0"/>
                  <a:t>Stel de hoekpunten van het vierkant voor d.m.v. de volgende kolommatrices:</a:t>
                </a:r>
              </a:p>
              <a:p>
                <a:pPr marL="0" indent="0">
                  <a:buNone/>
                </a:pPr>
                <a:r>
                  <a:rPr lang="nl-BE" dirty="0"/>
                  <a:t>		</a:t>
                </a:r>
                <a14:m>
                  <m:oMath xmlns:m="http://schemas.openxmlformats.org/officeDocument/2006/math">
                    <m:d>
                      <m:dPr>
                        <m:ctrlPr>
                          <a:rPr lang="nl-BE" i="1" smtClean="0">
                            <a:latin typeface="Cambria Math" panose="02040503050406030204" pitchFamily="18" charset="0"/>
                          </a:rPr>
                        </m:ctrlPr>
                      </m:dPr>
                      <m:e>
                        <m:m>
                          <m:mPr>
                            <m:mcs>
                              <m:mc>
                                <m:mcPr>
                                  <m:count m:val="1"/>
                                  <m:mcJc m:val="center"/>
                                </m:mcPr>
                              </m:mc>
                            </m:mcs>
                            <m:ctrlPr>
                              <a:rPr lang="nl-BE" i="1" smtClean="0">
                                <a:latin typeface="Cambria Math" panose="02040503050406030204" pitchFamily="18" charset="0"/>
                              </a:rPr>
                            </m:ctrlPr>
                          </m:mPr>
                          <m:mr>
                            <m:e>
                              <m:r>
                                <m:rPr>
                                  <m:brk m:alnAt="7"/>
                                </m:rPr>
                                <a:rPr lang="nl-BE" b="0" i="1" smtClean="0">
                                  <a:latin typeface="Cambria Math" panose="02040503050406030204" pitchFamily="18" charset="0"/>
                                </a:rPr>
                                <m:t>−</m:t>
                              </m:r>
                              <m:r>
                                <a:rPr lang="nl-BE" b="0" i="1" smtClean="0">
                                  <a:latin typeface="Cambria Math" panose="02040503050406030204" pitchFamily="18" charset="0"/>
                                </a:rPr>
                                <m:t>1</m:t>
                              </m:r>
                            </m:e>
                          </m:mr>
                          <m:mr>
                            <m:e>
                              <m:r>
                                <a:rPr lang="nl-BE" b="0" i="1" smtClean="0">
                                  <a:latin typeface="Cambria Math" panose="02040503050406030204" pitchFamily="18" charset="0"/>
                                </a:rPr>
                                <m:t>−1</m:t>
                              </m:r>
                            </m:e>
                          </m:mr>
                        </m:m>
                      </m:e>
                    </m:d>
                    <m:r>
                      <a:rPr lang="nl-BE" b="0" i="1" smtClean="0">
                        <a:latin typeface="Cambria Math" panose="02040503050406030204" pitchFamily="18" charset="0"/>
                      </a:rPr>
                      <m:t>,</m:t>
                    </m:r>
                  </m:oMath>
                </a14:m>
                <a:r>
                  <a:rPr lang="nl-BE" dirty="0"/>
                  <a:t> </a:t>
                </a:r>
                <a14:m>
                  <m:oMath xmlns:m="http://schemas.openxmlformats.org/officeDocument/2006/math">
                    <m:d>
                      <m:dPr>
                        <m:ctrlPr>
                          <a:rPr lang="nl-BE" i="1">
                            <a:latin typeface="Cambria Math" panose="02040503050406030204" pitchFamily="18" charset="0"/>
                          </a:rPr>
                        </m:ctrlPr>
                      </m:dPr>
                      <m:e>
                        <m:m>
                          <m:mPr>
                            <m:mcs>
                              <m:mc>
                                <m:mcPr>
                                  <m:count m:val="1"/>
                                  <m:mcJc m:val="center"/>
                                </m:mcPr>
                              </m:mc>
                            </m:mcs>
                            <m:ctrlPr>
                              <a:rPr lang="nl-BE" i="1">
                                <a:latin typeface="Cambria Math" panose="02040503050406030204" pitchFamily="18" charset="0"/>
                              </a:rPr>
                            </m:ctrlPr>
                          </m:mPr>
                          <m:mr>
                            <m:e>
                              <m:r>
                                <a:rPr lang="nl-BE" b="0" i="1" smtClean="0">
                                  <a:latin typeface="Cambria Math" panose="02040503050406030204" pitchFamily="18" charset="0"/>
                                </a:rPr>
                                <m:t>1</m:t>
                              </m:r>
                            </m:e>
                          </m:mr>
                          <m:mr>
                            <m:e>
                              <m:r>
                                <a:rPr lang="nl-BE" i="1">
                                  <a:latin typeface="Cambria Math" panose="02040503050406030204" pitchFamily="18" charset="0"/>
                                </a:rPr>
                                <m:t>−1</m:t>
                              </m:r>
                            </m:e>
                          </m:mr>
                        </m:m>
                      </m:e>
                    </m:d>
                    <m:r>
                      <a:rPr lang="nl-BE" i="1">
                        <a:latin typeface="Cambria Math" panose="02040503050406030204" pitchFamily="18" charset="0"/>
                      </a:rPr>
                      <m:t>,</m:t>
                    </m:r>
                  </m:oMath>
                </a14:m>
                <a:r>
                  <a:rPr lang="nl-BE" dirty="0"/>
                  <a:t> </a:t>
                </a:r>
                <a14:m>
                  <m:oMath xmlns:m="http://schemas.openxmlformats.org/officeDocument/2006/math">
                    <m:d>
                      <m:dPr>
                        <m:ctrlPr>
                          <a:rPr lang="nl-BE" i="1">
                            <a:latin typeface="Cambria Math" panose="02040503050406030204" pitchFamily="18" charset="0"/>
                          </a:rPr>
                        </m:ctrlPr>
                      </m:dPr>
                      <m:e>
                        <m:m>
                          <m:mPr>
                            <m:mcs>
                              <m:mc>
                                <m:mcPr>
                                  <m:count m:val="1"/>
                                  <m:mcJc m:val="center"/>
                                </m:mcPr>
                              </m:mc>
                            </m:mcs>
                            <m:ctrlPr>
                              <a:rPr lang="nl-BE" i="1">
                                <a:latin typeface="Cambria Math" panose="02040503050406030204" pitchFamily="18" charset="0"/>
                              </a:rPr>
                            </m:ctrlPr>
                          </m:mPr>
                          <m:mr>
                            <m:e>
                              <m:r>
                                <a:rPr lang="nl-BE" i="1">
                                  <a:latin typeface="Cambria Math" panose="02040503050406030204" pitchFamily="18" charset="0"/>
                                </a:rPr>
                                <m:t>1</m:t>
                              </m:r>
                            </m:e>
                          </m:mr>
                          <m:mr>
                            <m:e>
                              <m:r>
                                <a:rPr lang="nl-BE" i="1">
                                  <a:latin typeface="Cambria Math" panose="02040503050406030204" pitchFamily="18" charset="0"/>
                                </a:rPr>
                                <m:t>1</m:t>
                              </m:r>
                            </m:e>
                          </m:mr>
                        </m:m>
                      </m:e>
                    </m:d>
                  </m:oMath>
                </a14:m>
                <a:r>
                  <a:rPr lang="nl-BE" dirty="0"/>
                  <a:t> en </a:t>
                </a:r>
                <a14:m>
                  <m:oMath xmlns:m="http://schemas.openxmlformats.org/officeDocument/2006/math">
                    <m:d>
                      <m:dPr>
                        <m:ctrlPr>
                          <a:rPr lang="nl-BE" i="1">
                            <a:latin typeface="Cambria Math" panose="02040503050406030204" pitchFamily="18" charset="0"/>
                          </a:rPr>
                        </m:ctrlPr>
                      </m:dPr>
                      <m:e>
                        <m:m>
                          <m:mPr>
                            <m:mcs>
                              <m:mc>
                                <m:mcPr>
                                  <m:count m:val="1"/>
                                  <m:mcJc m:val="center"/>
                                </m:mcPr>
                              </m:mc>
                            </m:mcs>
                            <m:ctrlPr>
                              <a:rPr lang="nl-BE" i="1">
                                <a:latin typeface="Cambria Math" panose="02040503050406030204" pitchFamily="18" charset="0"/>
                              </a:rPr>
                            </m:ctrlPr>
                          </m:mPr>
                          <m:mr>
                            <m:e>
                              <m:r>
                                <m:rPr>
                                  <m:brk m:alnAt="7"/>
                                </m:rPr>
                                <a:rPr lang="nl-BE" i="1">
                                  <a:latin typeface="Cambria Math" panose="02040503050406030204" pitchFamily="18" charset="0"/>
                                </a:rPr>
                                <m:t>−</m:t>
                              </m:r>
                              <m:r>
                                <a:rPr lang="nl-BE" i="1">
                                  <a:latin typeface="Cambria Math" panose="02040503050406030204" pitchFamily="18" charset="0"/>
                                </a:rPr>
                                <m:t>1</m:t>
                              </m:r>
                            </m:e>
                          </m:mr>
                          <m:mr>
                            <m:e>
                              <m:r>
                                <a:rPr lang="nl-BE" i="1">
                                  <a:latin typeface="Cambria Math" panose="02040503050406030204" pitchFamily="18" charset="0"/>
                                </a:rPr>
                                <m:t>1</m:t>
                              </m:r>
                            </m:e>
                          </m:mr>
                        </m:m>
                      </m:e>
                    </m:d>
                  </m:oMath>
                </a14:m>
                <a:endParaRPr lang="nl-BE" dirty="0"/>
              </a:p>
              <a:p>
                <a:r>
                  <a:rPr lang="nl-BE" dirty="0"/>
                  <a:t>Vermenigvuldig deze kolommatrices langs links met een matrix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endParaRPr lang="nl-BE" dirty="0">
                  <a:ea typeface="Cambria Math" panose="02040503050406030204" pitchFamily="18" charset="0"/>
                </a:endParaRPr>
              </a:p>
              <a:p>
                <a:r>
                  <a:rPr lang="nl-BE" dirty="0"/>
                  <a:t>Op welke andere kolommatrices worden deze kolommatrices door de gekozen matrix afgebeeld?</a:t>
                </a:r>
              </a:p>
              <a:p>
                <a:pPr marL="0" indent="0">
                  <a:buNone/>
                </a:pPr>
                <a:endParaRPr lang="nl-BE" dirty="0"/>
              </a:p>
              <a:p>
                <a:r>
                  <a:rPr lang="nl-BE" dirty="0"/>
                  <a:t>Interpreteer dit meetkundig: Waarop worden de vier hoekpunten van het vierkant afgebeeld door de vermenigvuldiging? Kan je dit hertalen naar een symmetrie van het vierkant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	</a:t>
                </a:r>
              </a:p>
              <a:p>
                <a:pPr marL="0" indent="0">
                  <a:buNone/>
                </a:pPr>
                <a:endParaRPr lang="nl-BE" dirty="0"/>
              </a:p>
              <a:p>
                <a:pPr marL="0" indent="0">
                  <a:buNone/>
                </a:pPr>
                <a:endParaRPr lang="nl-BE" dirty="0"/>
              </a:p>
            </p:txBody>
          </p:sp>
        </mc:Choice>
        <mc:Fallback>
          <p:sp>
            <p:nvSpPr>
              <p:cNvPr id="2" name="Tijdelijke aanduiding voor inhoud 1">
                <a:extLst>
                  <a:ext uri="{FF2B5EF4-FFF2-40B4-BE49-F238E27FC236}">
                    <a16:creationId xmlns:a16="http://schemas.microsoft.com/office/drawing/2014/main" id="{F61ED80C-9411-4316-9FB3-986ABDE2C206}"/>
                  </a:ext>
                </a:extLst>
              </p:cNvPr>
              <p:cNvSpPr>
                <a:spLocks noGrp="1" noRot="1" noChangeAspect="1" noMove="1" noResize="1" noEditPoints="1" noAdjustHandles="1" noChangeArrowheads="1" noChangeShapeType="1" noTextEdit="1"/>
              </p:cNvSpPr>
              <p:nvPr>
                <p:ph idx="1"/>
              </p:nvPr>
            </p:nvSpPr>
            <p:spPr>
              <a:xfrm>
                <a:off x="575999" y="1656000"/>
                <a:ext cx="7106845" cy="4464000"/>
              </a:xfrm>
              <a:blipFill>
                <a:blip r:embed="rId2"/>
                <a:stretch>
                  <a:fillRect l="-943" t="-2322"/>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BB66D1C9-3EB4-40B6-B970-1DAF3544BC8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5D45890D-4E92-4E11-9AF2-D47D44BB655A}"/>
              </a:ext>
            </a:extLst>
          </p:cNvPr>
          <p:cNvSpPr>
            <a:spLocks noGrp="1"/>
          </p:cNvSpPr>
          <p:nvPr>
            <p:ph type="sldNum" sz="quarter" idx="12"/>
          </p:nvPr>
        </p:nvSpPr>
        <p:spPr/>
        <p:txBody>
          <a:bodyPr/>
          <a:lstStyle/>
          <a:p>
            <a:fld id="{0A297500-7527-634B-90F4-69D0994C32B4}" type="slidenum">
              <a:rPr lang="nl-NL" smtClean="0"/>
              <a:t>13</a:t>
            </a:fld>
            <a:endParaRPr lang="nl-NL"/>
          </a:p>
        </p:txBody>
      </p:sp>
      <mc:AlternateContent xmlns:mc="http://schemas.openxmlformats.org/markup-compatibility/2006">
        <mc:Choice xmlns:a14="http://schemas.microsoft.com/office/drawing/2010/main" Requires="a14">
          <p:sp>
            <p:nvSpPr>
              <p:cNvPr id="5" name="Titel 4">
                <a:extLst>
                  <a:ext uri="{FF2B5EF4-FFF2-40B4-BE49-F238E27FC236}">
                    <a16:creationId xmlns:a16="http://schemas.microsoft.com/office/drawing/2014/main" id="{2BC2D911-2700-4075-8621-D6EE1AE19180}"/>
                  </a:ext>
                </a:extLst>
              </p:cNvPr>
              <p:cNvSpPr>
                <a:spLocks noGrp="1"/>
              </p:cNvSpPr>
              <p:nvPr>
                <p:ph type="title"/>
              </p:nvPr>
            </p:nvSpPr>
            <p:spPr/>
            <p:txBody>
              <a:bodyPr>
                <a:normAutofit fontScale="90000"/>
              </a:bodyPr>
              <a:lstStyle/>
              <a:p>
                <a:r>
                  <a:rPr lang="nl-BE" dirty="0"/>
                  <a:t>Matrices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als </a:t>
                </a:r>
                <a:r>
                  <a:rPr lang="nl-BE" dirty="0" err="1"/>
                  <a:t>symmetrieën</a:t>
                </a:r>
                <a:r>
                  <a:rPr lang="nl-BE" dirty="0"/>
                  <a:t> van het vierkant? Aanpak</a:t>
                </a:r>
              </a:p>
            </p:txBody>
          </p:sp>
        </mc:Choice>
        <mc:Fallback>
          <p:sp>
            <p:nvSpPr>
              <p:cNvPr id="5" name="Titel 4">
                <a:extLst>
                  <a:ext uri="{FF2B5EF4-FFF2-40B4-BE49-F238E27FC236}">
                    <a16:creationId xmlns:a16="http://schemas.microsoft.com/office/drawing/2014/main" id="{2BC2D911-2700-4075-8621-D6EE1AE19180}"/>
                  </a:ext>
                </a:extLst>
              </p:cNvPr>
              <p:cNvSpPr>
                <a:spLocks noGrp="1" noRot="1" noChangeAspect="1" noMove="1" noResize="1" noEditPoints="1" noAdjustHandles="1" noChangeArrowheads="1" noChangeShapeType="1" noTextEdit="1"/>
              </p:cNvSpPr>
              <p:nvPr>
                <p:ph type="title"/>
              </p:nvPr>
            </p:nvSpPr>
            <p:spPr>
              <a:blipFill>
                <a:blip r:embed="rId3"/>
                <a:stretch>
                  <a:fillRect l="-2483" t="-10053" b="-21693"/>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E48FDBDC-88C9-47A5-891B-D28C2212562D}"/>
              </a:ext>
            </a:extLst>
          </p:cNvPr>
          <p:cNvPicPr>
            <a:picLocks noChangeAspect="1"/>
          </p:cNvPicPr>
          <p:nvPr/>
        </p:nvPicPr>
        <p:blipFill>
          <a:blip r:embed="rId4"/>
          <a:stretch>
            <a:fillRect/>
          </a:stretch>
        </p:blipFill>
        <p:spPr>
          <a:xfrm>
            <a:off x="7839750" y="1656000"/>
            <a:ext cx="4181603" cy="4132058"/>
          </a:xfrm>
          <a:prstGeom prst="rect">
            <a:avLst/>
          </a:prstGeom>
        </p:spPr>
      </p:pic>
    </p:spTree>
    <p:extLst>
      <p:ext uri="{BB962C8B-B14F-4D97-AF65-F5344CB8AC3E}">
        <p14:creationId xmlns:p14="http://schemas.microsoft.com/office/powerpoint/2010/main" val="130634829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F7464E8-CEF4-499F-AC88-4AA4728FD0FD}"/>
              </a:ext>
            </a:extLst>
          </p:cNvPr>
          <p:cNvSpPr>
            <a:spLocks noGrp="1"/>
          </p:cNvSpPr>
          <p:nvPr>
            <p:ph idx="1"/>
          </p:nvPr>
        </p:nvSpPr>
        <p:spPr/>
        <p:txBody>
          <a:bodyPr/>
          <a:lstStyle/>
          <a:p>
            <a:endParaRPr lang="nl-BE" dirty="0"/>
          </a:p>
        </p:txBody>
      </p:sp>
      <p:sp>
        <p:nvSpPr>
          <p:cNvPr id="3" name="Tijdelijke aanduiding voor voettekst 2">
            <a:extLst>
              <a:ext uri="{FF2B5EF4-FFF2-40B4-BE49-F238E27FC236}">
                <a16:creationId xmlns:a16="http://schemas.microsoft.com/office/drawing/2014/main" id="{80DBA10E-2645-4644-971F-322D4B8C465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7198DD44-8163-47B4-9E38-68369F9794C5}"/>
              </a:ext>
            </a:extLst>
          </p:cNvPr>
          <p:cNvSpPr>
            <a:spLocks noGrp="1"/>
          </p:cNvSpPr>
          <p:nvPr>
            <p:ph type="sldNum" sz="quarter" idx="12"/>
          </p:nvPr>
        </p:nvSpPr>
        <p:spPr/>
        <p:txBody>
          <a:bodyPr/>
          <a:lstStyle/>
          <a:p>
            <a:fld id="{0A297500-7527-634B-90F4-69D0994C32B4}" type="slidenum">
              <a:rPr lang="nl-NL" smtClean="0"/>
              <a:t>14</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2761FC9A-56E5-4D75-B691-80BF47292B29}"/>
                  </a:ext>
                </a:extLst>
              </p:cNvPr>
              <p:cNvSpPr>
                <a:spLocks noGrp="1"/>
              </p:cNvSpPr>
              <p:nvPr>
                <p:ph type="title"/>
              </p:nvPr>
            </p:nvSpPr>
            <p:spPr/>
            <p:txBody>
              <a:bodyPr>
                <a:normAutofit/>
              </a:bodyPr>
              <a:lstStyle/>
              <a:p>
                <a:r>
                  <a:rPr lang="nl-BE" dirty="0"/>
                  <a:t>Klassikaal voorbeeld: de matrix H+-=</a:t>
                </a:r>
                <a14:m>
                  <m:oMath xmlns:m="http://schemas.openxmlformats.org/officeDocument/2006/math">
                    <m:d>
                      <m:dPr>
                        <m:ctrlPr>
                          <a:rPr lang="nl-BE" i="1">
                            <a:latin typeface="Cambria Math" panose="02040503050406030204" pitchFamily="18" charset="0"/>
                          </a:rPr>
                        </m:ctrlPr>
                      </m:dPr>
                      <m:e>
                        <m:m>
                          <m:mPr>
                            <m:mcs>
                              <m:mc>
                                <m:mcPr>
                                  <m:count m:val="2"/>
                                  <m:mcJc m:val="center"/>
                                </m:mcPr>
                              </m:mc>
                            </m:mcs>
                            <m:ctrlPr>
                              <a:rPr lang="nl-BE" i="1">
                                <a:latin typeface="Cambria Math" panose="02040503050406030204" pitchFamily="18" charset="0"/>
                              </a:rPr>
                            </m:ctrlPr>
                          </m:mPr>
                          <m:mr>
                            <m:e>
                              <m:r>
                                <m:rPr>
                                  <m:brk m:alnAt="7"/>
                                </m:rPr>
                                <a:rPr lang="nl-BE" i="1">
                                  <a:latin typeface="Cambria Math" panose="02040503050406030204" pitchFamily="18" charset="0"/>
                                </a:rPr>
                                <m:t>1</m:t>
                              </m:r>
                            </m:e>
                            <m:e>
                              <m:r>
                                <a:rPr lang="nl-BE" i="1">
                                  <a:latin typeface="Cambria Math" panose="02040503050406030204" pitchFamily="18" charset="0"/>
                                </a:rPr>
                                <m:t>0</m:t>
                              </m:r>
                            </m:e>
                          </m:mr>
                          <m:mr>
                            <m:e>
                              <m:r>
                                <a:rPr lang="nl-BE" i="1">
                                  <a:latin typeface="Cambria Math" panose="02040503050406030204" pitchFamily="18" charset="0"/>
                                </a:rPr>
                                <m:t>0</m:t>
                              </m:r>
                            </m:e>
                            <m:e>
                              <m:r>
                                <a:rPr lang="nl-BE" i="1">
                                  <a:latin typeface="Cambria Math" panose="02040503050406030204" pitchFamily="18" charset="0"/>
                                </a:rPr>
                                <m:t>−1</m:t>
                              </m:r>
                            </m:e>
                          </m:mr>
                        </m:m>
                      </m:e>
                    </m:d>
                  </m:oMath>
                </a14:m>
                <a:r>
                  <a:rPr lang="nl-BE" dirty="0"/>
                  <a:t> </a:t>
                </a:r>
              </a:p>
            </p:txBody>
          </p:sp>
        </mc:Choice>
        <mc:Fallback xmlns="">
          <p:sp>
            <p:nvSpPr>
              <p:cNvPr id="5" name="Titel 4">
                <a:extLst>
                  <a:ext uri="{FF2B5EF4-FFF2-40B4-BE49-F238E27FC236}">
                    <a16:creationId xmlns:a16="http://schemas.microsoft.com/office/drawing/2014/main" id="{2761FC9A-56E5-4D75-B691-80BF47292B29}"/>
                  </a:ext>
                </a:extLst>
              </p:cNvPr>
              <p:cNvSpPr>
                <a:spLocks noGrp="1" noRot="1" noChangeAspect="1" noMove="1" noResize="1" noEditPoints="1" noAdjustHandles="1" noChangeArrowheads="1" noChangeShapeType="1" noTextEdit="1"/>
              </p:cNvSpPr>
              <p:nvPr>
                <p:ph type="title"/>
              </p:nvPr>
            </p:nvSpPr>
            <p:spPr>
              <a:blipFill>
                <a:blip r:embed="rId2"/>
                <a:stretch>
                  <a:fillRect l="-2759" b="-2646"/>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3EE59FDD-EC55-45A6-ADFD-546B1BA8B622}"/>
              </a:ext>
            </a:extLst>
          </p:cNvPr>
          <p:cNvPicPr>
            <a:picLocks noChangeAspect="1"/>
          </p:cNvPicPr>
          <p:nvPr/>
        </p:nvPicPr>
        <p:blipFill>
          <a:blip r:embed="rId3"/>
          <a:stretch>
            <a:fillRect/>
          </a:stretch>
        </p:blipFill>
        <p:spPr>
          <a:xfrm>
            <a:off x="527545" y="1780287"/>
            <a:ext cx="11012110" cy="3123390"/>
          </a:xfrm>
          <a:prstGeom prst="rect">
            <a:avLst/>
          </a:prstGeom>
        </p:spPr>
      </p:pic>
      <p:sp>
        <p:nvSpPr>
          <p:cNvPr id="8" name="Rechthoek 7">
            <a:extLst>
              <a:ext uri="{FF2B5EF4-FFF2-40B4-BE49-F238E27FC236}">
                <a16:creationId xmlns:a16="http://schemas.microsoft.com/office/drawing/2014/main" id="{C511053D-85F8-470A-AB88-B1E75F153643}"/>
              </a:ext>
            </a:extLst>
          </p:cNvPr>
          <p:cNvSpPr/>
          <p:nvPr/>
        </p:nvSpPr>
        <p:spPr>
          <a:xfrm>
            <a:off x="3195961" y="1780287"/>
            <a:ext cx="861134" cy="8741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57EAA4F8-11BD-4F65-B046-B8DD79F7988E}"/>
              </a:ext>
            </a:extLst>
          </p:cNvPr>
          <p:cNvSpPr/>
          <p:nvPr/>
        </p:nvSpPr>
        <p:spPr>
          <a:xfrm>
            <a:off x="3195960" y="2688710"/>
            <a:ext cx="967667" cy="740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Rechthoek 9">
            <a:extLst>
              <a:ext uri="{FF2B5EF4-FFF2-40B4-BE49-F238E27FC236}">
                <a16:creationId xmlns:a16="http://schemas.microsoft.com/office/drawing/2014/main" id="{8089BBB9-E6DE-412B-9782-64697A6FFFF5}"/>
              </a:ext>
            </a:extLst>
          </p:cNvPr>
          <p:cNvSpPr/>
          <p:nvPr/>
        </p:nvSpPr>
        <p:spPr>
          <a:xfrm>
            <a:off x="3089429" y="3445917"/>
            <a:ext cx="967666" cy="7057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Rechthoek 10">
            <a:extLst>
              <a:ext uri="{FF2B5EF4-FFF2-40B4-BE49-F238E27FC236}">
                <a16:creationId xmlns:a16="http://schemas.microsoft.com/office/drawing/2014/main" id="{F2D41A8B-7F75-4104-B041-ED70E09DA4BA}"/>
              </a:ext>
            </a:extLst>
          </p:cNvPr>
          <p:cNvSpPr/>
          <p:nvPr/>
        </p:nvSpPr>
        <p:spPr>
          <a:xfrm>
            <a:off x="3058357" y="4151693"/>
            <a:ext cx="1136342" cy="7000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Rechthoek 11">
            <a:extLst>
              <a:ext uri="{FF2B5EF4-FFF2-40B4-BE49-F238E27FC236}">
                <a16:creationId xmlns:a16="http://schemas.microsoft.com/office/drawing/2014/main" id="{AD08E227-4C17-4ED9-9C35-C62565D55F49}"/>
              </a:ext>
            </a:extLst>
          </p:cNvPr>
          <p:cNvSpPr/>
          <p:nvPr/>
        </p:nvSpPr>
        <p:spPr>
          <a:xfrm>
            <a:off x="5432475" y="2217355"/>
            <a:ext cx="2503503" cy="25908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Rechthoek 12">
            <a:extLst>
              <a:ext uri="{FF2B5EF4-FFF2-40B4-BE49-F238E27FC236}">
                <a16:creationId xmlns:a16="http://schemas.microsoft.com/office/drawing/2014/main" id="{2FE02CCD-545E-419A-A897-3D8BAD623D38}"/>
              </a:ext>
            </a:extLst>
          </p:cNvPr>
          <p:cNvSpPr/>
          <p:nvPr/>
        </p:nvSpPr>
        <p:spPr>
          <a:xfrm>
            <a:off x="8516039" y="2760955"/>
            <a:ext cx="2681057" cy="15003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01708709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D79CB560-D53B-45E6-9549-98CB36FE20D4}"/>
                  </a:ext>
                </a:extLst>
              </p:cNvPr>
              <p:cNvSpPr>
                <a:spLocks noGrp="1"/>
              </p:cNvSpPr>
              <p:nvPr>
                <p:ph idx="1"/>
              </p:nvPr>
            </p:nvSpPr>
            <p:spPr/>
            <p:txBody>
              <a:bodyPr/>
              <a:lstStyle/>
              <a:p>
                <a:r>
                  <a:rPr lang="nl-BE" dirty="0"/>
                  <a:t>De matrix </a:t>
                </a:r>
                <a14:m>
                  <m:oMath xmlns:m="http://schemas.openxmlformats.org/officeDocument/2006/math">
                    <m:d>
                      <m:dPr>
                        <m:ctrlPr>
                          <a:rPr lang="nl-BE" i="1" smtClean="0">
                            <a:latin typeface="Cambria Math" panose="02040503050406030204" pitchFamily="18" charset="0"/>
                          </a:rPr>
                        </m:ctrlPr>
                      </m:dPr>
                      <m:e>
                        <m:m>
                          <m:mPr>
                            <m:mcs>
                              <m:mc>
                                <m:mcPr>
                                  <m:count m:val="2"/>
                                  <m:mcJc m:val="center"/>
                                </m:mcPr>
                              </m:mc>
                            </m:mcs>
                            <m:ctrlPr>
                              <a:rPr lang="nl-BE" i="1" smtClean="0">
                                <a:latin typeface="Cambria Math" panose="02040503050406030204" pitchFamily="18" charset="0"/>
                              </a:rPr>
                            </m:ctrlPr>
                          </m:mPr>
                          <m:mr>
                            <m:e>
                              <m:r>
                                <m:rPr>
                                  <m:brk m:alnAt="7"/>
                                </m:rPr>
                                <a:rPr lang="nl-BE" b="0" i="1" smtClean="0">
                                  <a:latin typeface="Cambria Math" panose="02040503050406030204" pitchFamily="18" charset="0"/>
                                </a:rPr>
                                <m:t>1</m:t>
                              </m:r>
                            </m:e>
                            <m:e>
                              <m:r>
                                <a:rPr lang="nl-BE" b="0" i="1" smtClean="0">
                                  <a:latin typeface="Cambria Math" panose="02040503050406030204" pitchFamily="18" charset="0"/>
                                </a:rPr>
                                <m:t>0</m:t>
                              </m:r>
                            </m:e>
                          </m:mr>
                          <m:mr>
                            <m:e>
                              <m:r>
                                <a:rPr lang="nl-BE" b="0" i="1" smtClean="0">
                                  <a:latin typeface="Cambria Math" panose="02040503050406030204" pitchFamily="18" charset="0"/>
                                </a:rPr>
                                <m:t>0</m:t>
                              </m:r>
                            </m:e>
                            <m:e>
                              <m:r>
                                <a:rPr lang="nl-BE" b="0" i="1" smtClean="0">
                                  <a:latin typeface="Cambria Math" panose="02040503050406030204" pitchFamily="18" charset="0"/>
                                </a:rPr>
                                <m:t>−1</m:t>
                              </m:r>
                            </m:e>
                          </m:mr>
                        </m:m>
                      </m:e>
                    </m:d>
                  </m:oMath>
                </a14:m>
                <a:r>
                  <a:rPr lang="nl-BE" dirty="0"/>
                  <a:t> komt overeen met de spiegeling </a:t>
                </a:r>
                <a14:m>
                  <m:oMath xmlns:m="http://schemas.openxmlformats.org/officeDocument/2006/math">
                    <m:sSub>
                      <m:sSubPr>
                        <m:ctrlPr>
                          <a:rPr lang="nl-BE" i="1" smtClean="0">
                            <a:latin typeface="Cambria Math" panose="02040503050406030204" pitchFamily="18" charset="0"/>
                          </a:rPr>
                        </m:ctrlPr>
                      </m:sSubPr>
                      <m:e>
                        <m:r>
                          <a:rPr lang="nl-BE" i="1" smtClean="0">
                            <a:latin typeface="Cambria Math" panose="02040503050406030204" pitchFamily="18" charset="0"/>
                            <a:ea typeface="Cambria Math" panose="02040503050406030204" pitchFamily="18" charset="0"/>
                          </a:rPr>
                          <m:t>𝜇</m:t>
                        </m:r>
                      </m:e>
                      <m:sub>
                        <m:r>
                          <a:rPr lang="nl-BE" b="0" i="1" smtClean="0">
                            <a:latin typeface="Cambria Math" panose="02040503050406030204" pitchFamily="18" charset="0"/>
                          </a:rPr>
                          <m:t>2</m:t>
                        </m:r>
                      </m:sub>
                    </m:sSub>
                  </m:oMath>
                </a14:m>
                <a:r>
                  <a:rPr lang="nl-BE" dirty="0"/>
                  <a:t> uit het filmpje.</a:t>
                </a:r>
              </a:p>
              <a:p>
                <a:endParaRPr lang="nl-BE" dirty="0"/>
              </a:p>
              <a:p>
                <a:endParaRPr lang="nl-BE" dirty="0"/>
              </a:p>
              <a:p>
                <a:endParaRPr lang="nl-BE" dirty="0"/>
              </a:p>
              <a:p>
                <a:endParaRPr lang="nl-BE" dirty="0"/>
              </a:p>
              <a:p>
                <a:endParaRPr lang="nl-BE" dirty="0"/>
              </a:p>
              <a:p>
                <a:endParaRPr lang="nl-BE" dirty="0"/>
              </a:p>
              <a:p>
                <a:r>
                  <a:rPr lang="nl-BE" dirty="0"/>
                  <a:t>Kijk eens na: staan H+- en </a:t>
                </a:r>
                <a14:m>
                  <m:oMath xmlns:m="http://schemas.openxmlformats.org/officeDocument/2006/math">
                    <m:sSub>
                      <m:sSubPr>
                        <m:ctrlPr>
                          <a:rPr lang="nl-BE" i="1" smtClean="0">
                            <a:latin typeface="Cambria Math" panose="02040503050406030204" pitchFamily="18" charset="0"/>
                          </a:rPr>
                        </m:ctrlPr>
                      </m:sSubPr>
                      <m:e>
                        <m:r>
                          <a:rPr lang="nl-BE" i="1" smtClean="0">
                            <a:latin typeface="Cambria Math" panose="02040503050406030204" pitchFamily="18" charset="0"/>
                            <a:ea typeface="Cambria Math" panose="02040503050406030204" pitchFamily="18" charset="0"/>
                          </a:rPr>
                          <m:t>𝜇</m:t>
                        </m:r>
                      </m:e>
                      <m:sub>
                        <m:r>
                          <a:rPr lang="nl-BE" b="0" i="1" smtClean="0">
                            <a:latin typeface="Cambria Math" panose="02040503050406030204" pitchFamily="18" charset="0"/>
                          </a:rPr>
                          <m:t>2</m:t>
                        </m:r>
                      </m:sub>
                    </m:sSub>
                  </m:oMath>
                </a14:m>
                <a:r>
                  <a:rPr lang="nl-BE" dirty="0"/>
                  <a:t> op dezelfde plaatsen in de Cayleytabellen?</a:t>
                </a:r>
              </a:p>
              <a:p>
                <a:endParaRPr lang="nl-BE" dirty="0"/>
              </a:p>
              <a:p>
                <a:endParaRPr lang="nl-BE" dirty="0"/>
              </a:p>
            </p:txBody>
          </p:sp>
        </mc:Choice>
        <mc:Fallback xmlns="">
          <p:sp>
            <p:nvSpPr>
              <p:cNvPr id="2" name="Tijdelijke aanduiding voor inhoud 1">
                <a:extLst>
                  <a:ext uri="{FF2B5EF4-FFF2-40B4-BE49-F238E27FC236}">
                    <a16:creationId xmlns:a16="http://schemas.microsoft.com/office/drawing/2014/main" id="{D79CB560-D53B-45E6-9549-98CB36FE20D4}"/>
                  </a:ext>
                </a:extLst>
              </p:cNvPr>
              <p:cNvSpPr>
                <a:spLocks noGrp="1" noRot="1" noChangeAspect="1" noMove="1" noResize="1" noEditPoints="1" noAdjustHandles="1" noChangeArrowheads="1" noChangeShapeType="1" noTextEdit="1"/>
              </p:cNvSpPr>
              <p:nvPr>
                <p:ph idx="1"/>
              </p:nvPr>
            </p:nvSpPr>
            <p:spPr>
              <a:blipFill>
                <a:blip r:embed="rId2"/>
                <a:stretch>
                  <a:fillRect l="-717"/>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46B474BF-47E3-4236-A38B-DDFA11DD5635}"/>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C75F8764-D04E-4E73-9E5E-CDA8E0DB40A5}"/>
              </a:ext>
            </a:extLst>
          </p:cNvPr>
          <p:cNvSpPr>
            <a:spLocks noGrp="1"/>
          </p:cNvSpPr>
          <p:nvPr>
            <p:ph type="sldNum" sz="quarter" idx="12"/>
          </p:nvPr>
        </p:nvSpPr>
        <p:spPr/>
        <p:txBody>
          <a:bodyPr/>
          <a:lstStyle/>
          <a:p>
            <a:fld id="{0A297500-7527-634B-90F4-69D0994C32B4}" type="slidenum">
              <a:rPr lang="nl-NL" smtClean="0"/>
              <a:t>15</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AC066A43-1CAF-4A38-9FBE-94953EC111AC}"/>
                  </a:ext>
                </a:extLst>
              </p:cNvPr>
              <p:cNvSpPr>
                <a:spLocks noGrp="1"/>
              </p:cNvSpPr>
              <p:nvPr>
                <p:ph type="title"/>
              </p:nvPr>
            </p:nvSpPr>
            <p:spPr/>
            <p:txBody>
              <a:bodyPr>
                <a:normAutofit/>
              </a:bodyPr>
              <a:lstStyle/>
              <a:p>
                <a:r>
                  <a:rPr lang="nl-BE" dirty="0"/>
                  <a:t>Klassikaal voorbeeld: de matrix H+-=</a:t>
                </a:r>
                <a14:m>
                  <m:oMath xmlns:m="http://schemas.openxmlformats.org/officeDocument/2006/math">
                    <m:d>
                      <m:dPr>
                        <m:ctrlPr>
                          <a:rPr lang="nl-BE" i="1" smtClean="0">
                            <a:latin typeface="Cambria Math" panose="02040503050406030204" pitchFamily="18" charset="0"/>
                          </a:rPr>
                        </m:ctrlPr>
                      </m:dPr>
                      <m:e>
                        <m:m>
                          <m:mPr>
                            <m:mcs>
                              <m:mc>
                                <m:mcPr>
                                  <m:count m:val="2"/>
                                  <m:mcJc m:val="center"/>
                                </m:mcPr>
                              </m:mc>
                            </m:mcs>
                            <m:ctrlPr>
                              <a:rPr lang="nl-BE" i="1" smtClean="0">
                                <a:latin typeface="Cambria Math" panose="02040503050406030204" pitchFamily="18" charset="0"/>
                              </a:rPr>
                            </m:ctrlPr>
                          </m:mPr>
                          <m:mr>
                            <m:e>
                              <m:r>
                                <m:rPr>
                                  <m:brk m:alnAt="7"/>
                                </m:rPr>
                                <a:rPr lang="nl-BE" b="0" i="1" smtClean="0">
                                  <a:latin typeface="Cambria Math" panose="02040503050406030204" pitchFamily="18" charset="0"/>
                                </a:rPr>
                                <m:t>1</m:t>
                              </m:r>
                            </m:e>
                            <m:e>
                              <m:r>
                                <a:rPr lang="nl-BE" b="0" i="1" smtClean="0">
                                  <a:latin typeface="Cambria Math" panose="02040503050406030204" pitchFamily="18" charset="0"/>
                                </a:rPr>
                                <m:t>0</m:t>
                              </m:r>
                            </m:e>
                          </m:mr>
                          <m:mr>
                            <m:e>
                              <m:r>
                                <a:rPr lang="nl-BE" b="0" i="1" smtClean="0">
                                  <a:latin typeface="Cambria Math" panose="02040503050406030204" pitchFamily="18" charset="0"/>
                                </a:rPr>
                                <m:t>0</m:t>
                              </m:r>
                            </m:e>
                            <m:e>
                              <m:r>
                                <a:rPr lang="nl-BE" b="0" i="1" smtClean="0">
                                  <a:latin typeface="Cambria Math" panose="02040503050406030204" pitchFamily="18" charset="0"/>
                                </a:rPr>
                                <m:t>−1</m:t>
                              </m:r>
                            </m:e>
                          </m:mr>
                        </m:m>
                      </m:e>
                    </m:d>
                  </m:oMath>
                </a14:m>
                <a:endParaRPr lang="nl-BE" dirty="0"/>
              </a:p>
            </p:txBody>
          </p:sp>
        </mc:Choice>
        <mc:Fallback xmlns="">
          <p:sp>
            <p:nvSpPr>
              <p:cNvPr id="5" name="Titel 4">
                <a:extLst>
                  <a:ext uri="{FF2B5EF4-FFF2-40B4-BE49-F238E27FC236}">
                    <a16:creationId xmlns:a16="http://schemas.microsoft.com/office/drawing/2014/main" id="{AC066A43-1CAF-4A38-9FBE-94953EC111AC}"/>
                  </a:ext>
                </a:extLst>
              </p:cNvPr>
              <p:cNvSpPr>
                <a:spLocks noGrp="1" noRot="1" noChangeAspect="1" noMove="1" noResize="1" noEditPoints="1" noAdjustHandles="1" noChangeArrowheads="1" noChangeShapeType="1" noTextEdit="1"/>
              </p:cNvSpPr>
              <p:nvPr>
                <p:ph type="title"/>
              </p:nvPr>
            </p:nvSpPr>
            <p:spPr>
              <a:blipFill>
                <a:blip r:embed="rId3"/>
                <a:stretch>
                  <a:fillRect l="-2759" b="-2646"/>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91D07C7B-2360-4120-AC20-BCA401CB81E3}"/>
              </a:ext>
            </a:extLst>
          </p:cNvPr>
          <p:cNvPicPr>
            <a:picLocks noChangeAspect="1"/>
          </p:cNvPicPr>
          <p:nvPr/>
        </p:nvPicPr>
        <p:blipFill>
          <a:blip r:embed="rId4"/>
          <a:stretch>
            <a:fillRect/>
          </a:stretch>
        </p:blipFill>
        <p:spPr>
          <a:xfrm>
            <a:off x="1676486" y="2504731"/>
            <a:ext cx="2623896" cy="2348459"/>
          </a:xfrm>
          <a:prstGeom prst="rect">
            <a:avLst/>
          </a:prstGeom>
        </p:spPr>
      </p:pic>
      <p:pic>
        <p:nvPicPr>
          <p:cNvPr id="9" name="Afbeelding 8">
            <a:extLst>
              <a:ext uri="{FF2B5EF4-FFF2-40B4-BE49-F238E27FC236}">
                <a16:creationId xmlns:a16="http://schemas.microsoft.com/office/drawing/2014/main" id="{CA24CDA2-8471-4F8F-996A-A0A285AFE6C2}"/>
              </a:ext>
            </a:extLst>
          </p:cNvPr>
          <p:cNvPicPr>
            <a:picLocks noChangeAspect="1"/>
          </p:cNvPicPr>
          <p:nvPr/>
        </p:nvPicPr>
        <p:blipFill>
          <a:blip r:embed="rId5"/>
          <a:stretch>
            <a:fillRect/>
          </a:stretch>
        </p:blipFill>
        <p:spPr>
          <a:xfrm>
            <a:off x="5070934" y="3004894"/>
            <a:ext cx="5059278" cy="1348131"/>
          </a:xfrm>
          <a:prstGeom prst="rect">
            <a:avLst/>
          </a:prstGeom>
        </p:spPr>
      </p:pic>
    </p:spTree>
    <p:extLst>
      <p:ext uri="{BB962C8B-B14F-4D97-AF65-F5344CB8AC3E}">
        <p14:creationId xmlns:p14="http://schemas.microsoft.com/office/powerpoint/2010/main" val="78418495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77F6C1CB-A22E-411F-938B-8E08B1BE487A}"/>
                  </a:ext>
                </a:extLst>
              </p:cNvPr>
              <p:cNvSpPr>
                <a:spLocks noGrp="1"/>
              </p:cNvSpPr>
              <p:nvPr>
                <p:ph idx="1"/>
              </p:nvPr>
            </p:nvSpPr>
            <p:spPr/>
            <p:txBody>
              <a:bodyPr/>
              <a:lstStyle/>
              <a:p>
                <a:r>
                  <a:rPr lang="nl-BE" dirty="0"/>
                  <a:t>Herhaal nu zelf de stappen uit het klassikaal voorbeeld voor de onderstaande matrices. Op welke kolommatrices beelden de onderstaande matrices de kolommatrices van de hoekpunten af? Met welke symmetrie van het vierkant komt dit overeen? Staan deze matrix en zijn overeenkomstige symmetrie op dezelfde plaatsen in de Cayleytabellen?</a:t>
                </a:r>
              </a:p>
              <a:p>
                <a:endParaRPr lang="nl-BE" dirty="0"/>
              </a:p>
              <a:p>
                <a:r>
                  <a:rPr lang="nl-BE" dirty="0"/>
                  <a:t>N-+= </a:t>
                </a:r>
                <a14:m>
                  <m:oMath xmlns:m="http://schemas.openxmlformats.org/officeDocument/2006/math">
                    <m:d>
                      <m:dPr>
                        <m:ctrlPr>
                          <a:rPr lang="nl-BE" i="1" smtClean="0">
                            <a:latin typeface="Cambria Math" panose="02040503050406030204" pitchFamily="18" charset="0"/>
                          </a:rPr>
                        </m:ctrlPr>
                      </m:dPr>
                      <m:e>
                        <m:m>
                          <m:mPr>
                            <m:mcs>
                              <m:mc>
                                <m:mcPr>
                                  <m:count m:val="2"/>
                                  <m:mcJc m:val="center"/>
                                </m:mcPr>
                              </m:mc>
                            </m:mcs>
                            <m:ctrlPr>
                              <a:rPr lang="nl-BE" i="1" smtClean="0">
                                <a:latin typeface="Cambria Math" panose="02040503050406030204" pitchFamily="18" charset="0"/>
                              </a:rPr>
                            </m:ctrlPr>
                          </m:mPr>
                          <m:mr>
                            <m:e>
                              <m:r>
                                <a:rPr lang="nl-BE" b="0" i="1" smtClean="0">
                                  <a:latin typeface="Cambria Math" panose="02040503050406030204" pitchFamily="18" charset="0"/>
                                </a:rPr>
                                <m:t>0</m:t>
                              </m:r>
                            </m:e>
                            <m:e>
                              <m:r>
                                <a:rPr lang="nl-BE" b="0" i="1" smtClean="0">
                                  <a:latin typeface="Cambria Math" panose="02040503050406030204" pitchFamily="18" charset="0"/>
                                </a:rPr>
                                <m:t>−1</m:t>
                              </m:r>
                            </m:e>
                          </m:mr>
                          <m:mr>
                            <m:e>
                              <m:r>
                                <a:rPr lang="nl-BE" b="0" i="1" smtClean="0">
                                  <a:latin typeface="Cambria Math" panose="02040503050406030204" pitchFamily="18" charset="0"/>
                                </a:rPr>
                                <m:t>1</m:t>
                              </m:r>
                            </m:e>
                            <m:e>
                              <m:r>
                                <a:rPr lang="nl-BE" b="0" i="1" smtClean="0">
                                  <a:latin typeface="Cambria Math" panose="02040503050406030204" pitchFamily="18" charset="0"/>
                                </a:rPr>
                                <m:t>0</m:t>
                              </m:r>
                            </m:e>
                          </m:mr>
                        </m:m>
                      </m:e>
                    </m:d>
                  </m:oMath>
                </a14:m>
                <a:r>
                  <a:rPr lang="nl-BE" dirty="0"/>
                  <a:t>, N++= </a:t>
                </a:r>
                <a14:m>
                  <m:oMath xmlns:m="http://schemas.openxmlformats.org/officeDocument/2006/math">
                    <m:d>
                      <m:dPr>
                        <m:ctrlPr>
                          <a:rPr lang="nl-BE" i="1">
                            <a:latin typeface="Cambria Math" panose="02040503050406030204" pitchFamily="18" charset="0"/>
                          </a:rPr>
                        </m:ctrlPr>
                      </m:dPr>
                      <m:e>
                        <m:m>
                          <m:mPr>
                            <m:mcs>
                              <m:mc>
                                <m:mcPr>
                                  <m:count m:val="2"/>
                                  <m:mcJc m:val="center"/>
                                </m:mcPr>
                              </m:mc>
                            </m:mcs>
                            <m:ctrlPr>
                              <a:rPr lang="nl-BE" i="1">
                                <a:latin typeface="Cambria Math" panose="02040503050406030204" pitchFamily="18" charset="0"/>
                              </a:rPr>
                            </m:ctrlPr>
                          </m:mPr>
                          <m:mr>
                            <m:e>
                              <m:r>
                                <a:rPr lang="nl-BE" i="1">
                                  <a:latin typeface="Cambria Math" panose="02040503050406030204" pitchFamily="18" charset="0"/>
                                </a:rPr>
                                <m:t>0</m:t>
                              </m:r>
                            </m:e>
                            <m:e>
                              <m:r>
                                <a:rPr lang="nl-BE" i="1">
                                  <a:latin typeface="Cambria Math" panose="02040503050406030204" pitchFamily="18" charset="0"/>
                                </a:rPr>
                                <m:t>1</m:t>
                              </m:r>
                            </m:e>
                          </m:mr>
                          <m:mr>
                            <m:e>
                              <m:r>
                                <a:rPr lang="nl-BE" i="1">
                                  <a:latin typeface="Cambria Math" panose="02040503050406030204" pitchFamily="18" charset="0"/>
                                </a:rPr>
                                <m:t>1</m:t>
                              </m:r>
                            </m:e>
                            <m:e>
                              <m:r>
                                <a:rPr lang="nl-BE" i="1">
                                  <a:latin typeface="Cambria Math" panose="02040503050406030204" pitchFamily="18" charset="0"/>
                                </a:rPr>
                                <m:t>0</m:t>
                              </m:r>
                            </m:e>
                          </m:mr>
                        </m:m>
                      </m:e>
                    </m:d>
                  </m:oMath>
                </a14:m>
                <a:r>
                  <a:rPr lang="nl-BE" dirty="0"/>
                  <a:t> en H-+= </a:t>
                </a:r>
                <a14:m>
                  <m:oMath xmlns:m="http://schemas.openxmlformats.org/officeDocument/2006/math">
                    <m:d>
                      <m:dPr>
                        <m:ctrlPr>
                          <a:rPr lang="nl-BE" i="1">
                            <a:latin typeface="Cambria Math" panose="02040503050406030204" pitchFamily="18" charset="0"/>
                          </a:rPr>
                        </m:ctrlPr>
                      </m:dPr>
                      <m:e>
                        <m:m>
                          <m:mPr>
                            <m:mcs>
                              <m:mc>
                                <m:mcPr>
                                  <m:count m:val="2"/>
                                  <m:mcJc m:val="center"/>
                                </m:mcPr>
                              </m:mc>
                            </m:mcs>
                            <m:ctrlPr>
                              <a:rPr lang="nl-BE" i="1">
                                <a:latin typeface="Cambria Math" panose="02040503050406030204" pitchFamily="18" charset="0"/>
                              </a:rPr>
                            </m:ctrlPr>
                          </m:mPr>
                          <m:mr>
                            <m:e>
                              <m:r>
                                <a:rPr lang="nl-BE" b="0" i="1" smtClean="0">
                                  <a:latin typeface="Cambria Math" panose="02040503050406030204" pitchFamily="18" charset="0"/>
                                </a:rPr>
                                <m:t>−1</m:t>
                              </m:r>
                            </m:e>
                            <m:e>
                              <m:r>
                                <a:rPr lang="nl-BE" b="0" i="1" smtClean="0">
                                  <a:latin typeface="Cambria Math" panose="02040503050406030204" pitchFamily="18" charset="0"/>
                                </a:rPr>
                                <m:t>0</m:t>
                              </m:r>
                            </m:e>
                          </m:mr>
                          <m:mr>
                            <m:e>
                              <m:r>
                                <a:rPr lang="nl-BE" b="0" i="1" smtClean="0">
                                  <a:latin typeface="Cambria Math" panose="02040503050406030204" pitchFamily="18" charset="0"/>
                                </a:rPr>
                                <m:t>0</m:t>
                              </m:r>
                            </m:e>
                            <m:e>
                              <m:r>
                                <a:rPr lang="nl-BE" b="0" i="1" smtClean="0">
                                  <a:latin typeface="Cambria Math" panose="02040503050406030204" pitchFamily="18" charset="0"/>
                                </a:rPr>
                                <m:t>1</m:t>
                              </m:r>
                            </m:e>
                          </m:mr>
                        </m:m>
                      </m:e>
                    </m:d>
                  </m:oMath>
                </a14:m>
                <a:endParaRPr lang="nl-BE" dirty="0"/>
              </a:p>
            </p:txBody>
          </p:sp>
        </mc:Choice>
        <mc:Fallback>
          <p:sp>
            <p:nvSpPr>
              <p:cNvPr id="2" name="Tijdelijke aanduiding voor inhoud 1">
                <a:extLst>
                  <a:ext uri="{FF2B5EF4-FFF2-40B4-BE49-F238E27FC236}">
                    <a16:creationId xmlns:a16="http://schemas.microsoft.com/office/drawing/2014/main" id="{77F6C1CB-A22E-411F-938B-8E08B1BE487A}"/>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8B491AEC-4782-4526-8B7E-346686C7983E}"/>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D2E35E26-8B9E-4B4E-9982-E10A94AAE6C0}"/>
              </a:ext>
            </a:extLst>
          </p:cNvPr>
          <p:cNvSpPr>
            <a:spLocks noGrp="1"/>
          </p:cNvSpPr>
          <p:nvPr>
            <p:ph type="sldNum" sz="quarter" idx="12"/>
          </p:nvPr>
        </p:nvSpPr>
        <p:spPr/>
        <p:txBody>
          <a:bodyPr/>
          <a:lstStyle/>
          <a:p>
            <a:fld id="{0A297500-7527-634B-90F4-69D0994C32B4}" type="slidenum">
              <a:rPr lang="nl-NL" smtClean="0"/>
              <a:t>16</a:t>
            </a:fld>
            <a:endParaRPr lang="nl-NL"/>
          </a:p>
        </p:txBody>
      </p:sp>
      <p:sp>
        <p:nvSpPr>
          <p:cNvPr id="5" name="Titel 4">
            <a:extLst>
              <a:ext uri="{FF2B5EF4-FFF2-40B4-BE49-F238E27FC236}">
                <a16:creationId xmlns:a16="http://schemas.microsoft.com/office/drawing/2014/main" id="{94A993D1-B44A-4546-BF64-E25C5E1B38F5}"/>
              </a:ext>
            </a:extLst>
          </p:cNvPr>
          <p:cNvSpPr>
            <a:spLocks noGrp="1"/>
          </p:cNvSpPr>
          <p:nvPr>
            <p:ph type="title"/>
          </p:nvPr>
        </p:nvSpPr>
        <p:spPr/>
        <p:txBody>
          <a:bodyPr/>
          <a:lstStyle/>
          <a:p>
            <a:r>
              <a:rPr lang="nl-BE" dirty="0"/>
              <a:t>Opdracht</a:t>
            </a:r>
          </a:p>
        </p:txBody>
      </p:sp>
    </p:spTree>
    <p:extLst>
      <p:ext uri="{BB962C8B-B14F-4D97-AF65-F5344CB8AC3E}">
        <p14:creationId xmlns:p14="http://schemas.microsoft.com/office/powerpoint/2010/main" val="35563728"/>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DE25461-4CAB-4815-973F-4389B37EF09E}"/>
              </a:ext>
            </a:extLst>
          </p:cNvPr>
          <p:cNvSpPr>
            <a:spLocks noGrp="1"/>
          </p:cNvSpPr>
          <p:nvPr>
            <p:ph idx="1"/>
          </p:nvPr>
        </p:nvSpPr>
        <p:spPr/>
        <p:txBody>
          <a:bodyPr/>
          <a:lstStyle/>
          <a:p>
            <a:endParaRPr lang="nl-BE" dirty="0"/>
          </a:p>
        </p:txBody>
      </p:sp>
      <p:sp>
        <p:nvSpPr>
          <p:cNvPr id="3" name="Tijdelijke aanduiding voor voettekst 2">
            <a:extLst>
              <a:ext uri="{FF2B5EF4-FFF2-40B4-BE49-F238E27FC236}">
                <a16:creationId xmlns:a16="http://schemas.microsoft.com/office/drawing/2014/main" id="{339106D1-9D58-4655-9609-3F674E5F2932}"/>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53D916A0-CEA2-4472-9947-3E0888F9815D}"/>
              </a:ext>
            </a:extLst>
          </p:cNvPr>
          <p:cNvSpPr>
            <a:spLocks noGrp="1"/>
          </p:cNvSpPr>
          <p:nvPr>
            <p:ph type="sldNum" sz="quarter" idx="12"/>
          </p:nvPr>
        </p:nvSpPr>
        <p:spPr/>
        <p:txBody>
          <a:bodyPr/>
          <a:lstStyle/>
          <a:p>
            <a:fld id="{0A297500-7527-634B-90F4-69D0994C32B4}" type="slidenum">
              <a:rPr lang="nl-NL" smtClean="0"/>
              <a:t>17</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AA701EBC-741E-4689-BB5B-4DACC28997D6}"/>
                  </a:ext>
                </a:extLst>
              </p:cNvPr>
              <p:cNvSpPr>
                <a:spLocks noGrp="1"/>
              </p:cNvSpPr>
              <p:nvPr>
                <p:ph type="title"/>
              </p:nvPr>
            </p:nvSpPr>
            <p:spPr/>
            <p:txBody>
              <a:bodyPr/>
              <a:lstStyle/>
              <a:p>
                <a:r>
                  <a:rPr lang="nl-BE" dirty="0"/>
                  <a:t>Oplossing: N-+= </a:t>
                </a:r>
                <a14:m>
                  <m:oMath xmlns:m="http://schemas.openxmlformats.org/officeDocument/2006/math">
                    <m:d>
                      <m:dPr>
                        <m:ctrlPr>
                          <a:rPr lang="nl-BE" i="1" smtClean="0">
                            <a:latin typeface="Cambria Math" panose="02040503050406030204" pitchFamily="18" charset="0"/>
                          </a:rPr>
                        </m:ctrlPr>
                      </m:dPr>
                      <m:e>
                        <m:m>
                          <m:mPr>
                            <m:mcs>
                              <m:mc>
                                <m:mcPr>
                                  <m:count m:val="2"/>
                                  <m:mcJc m:val="center"/>
                                </m:mcPr>
                              </m:mc>
                            </m:mcs>
                            <m:ctrlPr>
                              <a:rPr lang="nl-BE" i="1" smtClean="0">
                                <a:latin typeface="Cambria Math" panose="02040503050406030204" pitchFamily="18" charset="0"/>
                              </a:rPr>
                            </m:ctrlPr>
                          </m:mPr>
                          <m:mr>
                            <m:e>
                              <m:r>
                                <a:rPr lang="nl-BE" b="0" i="1" smtClean="0">
                                  <a:latin typeface="Cambria Math" panose="02040503050406030204" pitchFamily="18" charset="0"/>
                                </a:rPr>
                                <m:t>0</m:t>
                              </m:r>
                            </m:e>
                            <m:e>
                              <m:r>
                                <a:rPr lang="nl-BE" b="0" i="1" smtClean="0">
                                  <a:latin typeface="Cambria Math" panose="02040503050406030204" pitchFamily="18" charset="0"/>
                                </a:rPr>
                                <m:t>−1</m:t>
                              </m:r>
                            </m:e>
                          </m:mr>
                          <m:mr>
                            <m:e>
                              <m:r>
                                <a:rPr lang="nl-BE" b="0" i="1" smtClean="0">
                                  <a:latin typeface="Cambria Math" panose="02040503050406030204" pitchFamily="18" charset="0"/>
                                </a:rPr>
                                <m:t>1</m:t>
                              </m:r>
                            </m:e>
                            <m:e>
                              <m:r>
                                <a:rPr lang="nl-BE" b="0" i="1" smtClean="0">
                                  <a:latin typeface="Cambria Math" panose="02040503050406030204" pitchFamily="18" charset="0"/>
                                </a:rPr>
                                <m:t>0</m:t>
                              </m:r>
                            </m:e>
                          </m:mr>
                        </m:m>
                      </m:e>
                    </m:d>
                  </m:oMath>
                </a14:m>
                <a:r>
                  <a:rPr lang="nl-BE" dirty="0"/>
                  <a:t> </a:t>
                </a:r>
              </a:p>
            </p:txBody>
          </p:sp>
        </mc:Choice>
        <mc:Fallback xmlns="">
          <p:sp>
            <p:nvSpPr>
              <p:cNvPr id="5" name="Titel 4">
                <a:extLst>
                  <a:ext uri="{FF2B5EF4-FFF2-40B4-BE49-F238E27FC236}">
                    <a16:creationId xmlns:a16="http://schemas.microsoft.com/office/drawing/2014/main" id="{AA701EBC-741E-4689-BB5B-4DACC28997D6}"/>
                  </a:ext>
                </a:extLst>
              </p:cNvPr>
              <p:cNvSpPr>
                <a:spLocks noGrp="1" noRot="1" noChangeAspect="1" noMove="1" noResize="1" noEditPoints="1" noAdjustHandles="1" noChangeArrowheads="1" noChangeShapeType="1" noTextEdit="1"/>
              </p:cNvSpPr>
              <p:nvPr>
                <p:ph type="title"/>
              </p:nvPr>
            </p:nvSpPr>
            <p:spPr>
              <a:blipFill>
                <a:blip r:embed="rId2"/>
                <a:stretch>
                  <a:fillRect l="-2759" b="-2646"/>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44FBE233-EE16-4475-AB76-748867A4B610}"/>
              </a:ext>
            </a:extLst>
          </p:cNvPr>
          <p:cNvPicPr>
            <a:picLocks noChangeAspect="1"/>
          </p:cNvPicPr>
          <p:nvPr/>
        </p:nvPicPr>
        <p:blipFill>
          <a:blip r:embed="rId3"/>
          <a:stretch>
            <a:fillRect/>
          </a:stretch>
        </p:blipFill>
        <p:spPr>
          <a:xfrm>
            <a:off x="400881" y="1656000"/>
            <a:ext cx="6375393" cy="3380242"/>
          </a:xfrm>
          <a:prstGeom prst="rect">
            <a:avLst/>
          </a:prstGeom>
        </p:spPr>
      </p:pic>
      <p:sp>
        <p:nvSpPr>
          <p:cNvPr id="8" name="Rechthoek 7">
            <a:extLst>
              <a:ext uri="{FF2B5EF4-FFF2-40B4-BE49-F238E27FC236}">
                <a16:creationId xmlns:a16="http://schemas.microsoft.com/office/drawing/2014/main" id="{C643B2EC-849F-4E2B-BCA9-FA5AA0ADA178}"/>
              </a:ext>
            </a:extLst>
          </p:cNvPr>
          <p:cNvSpPr/>
          <p:nvPr/>
        </p:nvSpPr>
        <p:spPr>
          <a:xfrm>
            <a:off x="2539013" y="1731146"/>
            <a:ext cx="1083075" cy="2831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16617942-F38D-4020-B391-5AAFEDB97B44}"/>
              </a:ext>
            </a:extLst>
          </p:cNvPr>
          <p:cNvSpPr/>
          <p:nvPr/>
        </p:nvSpPr>
        <p:spPr>
          <a:xfrm>
            <a:off x="574800" y="4594194"/>
            <a:ext cx="1597981" cy="4705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Rechthoek 9">
            <a:extLst>
              <a:ext uri="{FF2B5EF4-FFF2-40B4-BE49-F238E27FC236}">
                <a16:creationId xmlns:a16="http://schemas.microsoft.com/office/drawing/2014/main" id="{5BB3BD3F-AED7-48D0-9E76-B0D3AF7F8F02}"/>
              </a:ext>
            </a:extLst>
          </p:cNvPr>
          <p:cNvSpPr/>
          <p:nvPr/>
        </p:nvSpPr>
        <p:spPr>
          <a:xfrm>
            <a:off x="4989924" y="2672179"/>
            <a:ext cx="1500326" cy="20241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2" name="Afbeelding 11">
            <a:extLst>
              <a:ext uri="{FF2B5EF4-FFF2-40B4-BE49-F238E27FC236}">
                <a16:creationId xmlns:a16="http://schemas.microsoft.com/office/drawing/2014/main" id="{CB91CBB2-70B4-4BC4-9BB8-8C88306FEB2E}"/>
              </a:ext>
            </a:extLst>
          </p:cNvPr>
          <p:cNvPicPr>
            <a:picLocks noChangeAspect="1"/>
          </p:cNvPicPr>
          <p:nvPr/>
        </p:nvPicPr>
        <p:blipFill>
          <a:blip r:embed="rId4"/>
          <a:stretch>
            <a:fillRect/>
          </a:stretch>
        </p:blipFill>
        <p:spPr>
          <a:xfrm>
            <a:off x="6724460" y="3045041"/>
            <a:ext cx="5104756" cy="1358283"/>
          </a:xfrm>
          <a:prstGeom prst="rect">
            <a:avLst/>
          </a:prstGeom>
        </p:spPr>
      </p:pic>
      <p:sp>
        <p:nvSpPr>
          <p:cNvPr id="13" name="Rechthoek 12">
            <a:extLst>
              <a:ext uri="{FF2B5EF4-FFF2-40B4-BE49-F238E27FC236}">
                <a16:creationId xmlns:a16="http://schemas.microsoft.com/office/drawing/2014/main" id="{08C7527F-C864-4FE9-8947-FCA97CCBC391}"/>
              </a:ext>
            </a:extLst>
          </p:cNvPr>
          <p:cNvSpPr/>
          <p:nvPr/>
        </p:nvSpPr>
        <p:spPr>
          <a:xfrm>
            <a:off x="6724460" y="3054452"/>
            <a:ext cx="4946934" cy="12783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504189210"/>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ijdelijke aanduiding voor inhoud 8">
            <a:extLst>
              <a:ext uri="{FF2B5EF4-FFF2-40B4-BE49-F238E27FC236}">
                <a16:creationId xmlns:a16="http://schemas.microsoft.com/office/drawing/2014/main" id="{1A82B280-267B-4B19-B806-2827D71CFC36}"/>
              </a:ext>
            </a:extLst>
          </p:cNvPr>
          <p:cNvPicPr>
            <a:picLocks noGrp="1" noChangeAspect="1"/>
          </p:cNvPicPr>
          <p:nvPr>
            <p:ph idx="1"/>
          </p:nvPr>
        </p:nvPicPr>
        <p:blipFill>
          <a:blip r:embed="rId2"/>
          <a:stretch>
            <a:fillRect/>
          </a:stretch>
        </p:blipFill>
        <p:spPr>
          <a:xfrm>
            <a:off x="3223689" y="4191643"/>
            <a:ext cx="5744621" cy="1543331"/>
          </a:xfrm>
        </p:spPr>
      </p:pic>
      <p:sp>
        <p:nvSpPr>
          <p:cNvPr id="3" name="Tijdelijke aanduiding voor voettekst 2">
            <a:extLst>
              <a:ext uri="{FF2B5EF4-FFF2-40B4-BE49-F238E27FC236}">
                <a16:creationId xmlns:a16="http://schemas.microsoft.com/office/drawing/2014/main" id="{D1E5DA5C-9225-4399-8A3C-7809A78D2AC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C16C3FFF-5A3E-49EA-9B83-6A9CD0A94A6C}"/>
              </a:ext>
            </a:extLst>
          </p:cNvPr>
          <p:cNvSpPr>
            <a:spLocks noGrp="1"/>
          </p:cNvSpPr>
          <p:nvPr>
            <p:ph type="sldNum" sz="quarter" idx="12"/>
          </p:nvPr>
        </p:nvSpPr>
        <p:spPr/>
        <p:txBody>
          <a:bodyPr/>
          <a:lstStyle/>
          <a:p>
            <a:fld id="{0A297500-7527-634B-90F4-69D0994C32B4}" type="slidenum">
              <a:rPr lang="nl-NL" smtClean="0"/>
              <a:t>18</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CB300979-0DB4-46B1-B1E0-0D2BA4BB538A}"/>
                  </a:ext>
                </a:extLst>
              </p:cNvPr>
              <p:cNvSpPr>
                <a:spLocks noGrp="1"/>
              </p:cNvSpPr>
              <p:nvPr>
                <p:ph type="title"/>
              </p:nvPr>
            </p:nvSpPr>
            <p:spPr/>
            <p:txBody>
              <a:bodyPr/>
              <a:lstStyle/>
              <a:p>
                <a:r>
                  <a:rPr lang="nl-BE" dirty="0"/>
                  <a:t>Oplossing: N++= </a:t>
                </a:r>
                <a14:m>
                  <m:oMath xmlns:m="http://schemas.openxmlformats.org/officeDocument/2006/math">
                    <m:d>
                      <m:dPr>
                        <m:ctrlPr>
                          <a:rPr lang="nl-BE" i="1">
                            <a:latin typeface="Cambria Math" panose="02040503050406030204" pitchFamily="18" charset="0"/>
                          </a:rPr>
                        </m:ctrlPr>
                      </m:dPr>
                      <m:e>
                        <m:m>
                          <m:mPr>
                            <m:mcs>
                              <m:mc>
                                <m:mcPr>
                                  <m:count m:val="2"/>
                                  <m:mcJc m:val="center"/>
                                </m:mcPr>
                              </m:mc>
                            </m:mcs>
                            <m:ctrlPr>
                              <a:rPr lang="nl-BE" i="1">
                                <a:latin typeface="Cambria Math" panose="02040503050406030204" pitchFamily="18" charset="0"/>
                              </a:rPr>
                            </m:ctrlPr>
                          </m:mPr>
                          <m:mr>
                            <m:e>
                              <m:r>
                                <a:rPr lang="nl-BE" i="1">
                                  <a:latin typeface="Cambria Math" panose="02040503050406030204" pitchFamily="18" charset="0"/>
                                </a:rPr>
                                <m:t>0</m:t>
                              </m:r>
                            </m:e>
                            <m:e>
                              <m:r>
                                <a:rPr lang="nl-BE" i="1">
                                  <a:latin typeface="Cambria Math" panose="02040503050406030204" pitchFamily="18" charset="0"/>
                                </a:rPr>
                                <m:t>1</m:t>
                              </m:r>
                            </m:e>
                          </m:mr>
                          <m:mr>
                            <m:e>
                              <m:r>
                                <a:rPr lang="nl-BE" i="1">
                                  <a:latin typeface="Cambria Math" panose="02040503050406030204" pitchFamily="18" charset="0"/>
                                </a:rPr>
                                <m:t>1</m:t>
                              </m:r>
                            </m:e>
                            <m:e>
                              <m:r>
                                <a:rPr lang="nl-BE" i="1">
                                  <a:latin typeface="Cambria Math" panose="02040503050406030204" pitchFamily="18" charset="0"/>
                                </a:rPr>
                                <m:t>0</m:t>
                              </m:r>
                            </m:e>
                          </m:mr>
                        </m:m>
                      </m:e>
                    </m:d>
                  </m:oMath>
                </a14:m>
                <a:endParaRPr lang="nl-BE" dirty="0"/>
              </a:p>
            </p:txBody>
          </p:sp>
        </mc:Choice>
        <mc:Fallback xmlns="">
          <p:sp>
            <p:nvSpPr>
              <p:cNvPr id="5" name="Titel 4">
                <a:extLst>
                  <a:ext uri="{FF2B5EF4-FFF2-40B4-BE49-F238E27FC236}">
                    <a16:creationId xmlns:a16="http://schemas.microsoft.com/office/drawing/2014/main" id="{CB300979-0DB4-46B1-B1E0-0D2BA4BB538A}"/>
                  </a:ext>
                </a:extLst>
              </p:cNvPr>
              <p:cNvSpPr>
                <a:spLocks noGrp="1" noRot="1" noChangeAspect="1" noMove="1" noResize="1" noEditPoints="1" noAdjustHandles="1" noChangeArrowheads="1" noChangeShapeType="1" noTextEdit="1"/>
              </p:cNvSpPr>
              <p:nvPr>
                <p:ph type="title"/>
              </p:nvPr>
            </p:nvSpPr>
            <p:spPr>
              <a:blipFill>
                <a:blip r:embed="rId3"/>
                <a:stretch>
                  <a:fillRect l="-2759" b="-2646"/>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2F32ED26-CF83-4729-8935-2A67C91E9206}"/>
              </a:ext>
            </a:extLst>
          </p:cNvPr>
          <p:cNvPicPr>
            <a:picLocks noChangeAspect="1"/>
          </p:cNvPicPr>
          <p:nvPr/>
        </p:nvPicPr>
        <p:blipFill>
          <a:blip r:embed="rId4"/>
          <a:stretch>
            <a:fillRect/>
          </a:stretch>
        </p:blipFill>
        <p:spPr>
          <a:xfrm>
            <a:off x="1709049" y="1362405"/>
            <a:ext cx="8773902" cy="2525383"/>
          </a:xfrm>
          <a:prstGeom prst="rect">
            <a:avLst/>
          </a:prstGeom>
        </p:spPr>
      </p:pic>
      <p:sp>
        <p:nvSpPr>
          <p:cNvPr id="10" name="Rechthoek 9">
            <a:extLst>
              <a:ext uri="{FF2B5EF4-FFF2-40B4-BE49-F238E27FC236}">
                <a16:creationId xmlns:a16="http://schemas.microsoft.com/office/drawing/2014/main" id="{B4C141A9-3891-40C4-AFD9-DE9F1D33B308}"/>
              </a:ext>
            </a:extLst>
          </p:cNvPr>
          <p:cNvSpPr/>
          <p:nvPr/>
        </p:nvSpPr>
        <p:spPr>
          <a:xfrm>
            <a:off x="3480047" y="1362405"/>
            <a:ext cx="941033" cy="25253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Rechthoek 10">
            <a:extLst>
              <a:ext uri="{FF2B5EF4-FFF2-40B4-BE49-F238E27FC236}">
                <a16:creationId xmlns:a16="http://schemas.microsoft.com/office/drawing/2014/main" id="{20EF315E-624A-435C-B537-628E63436C33}"/>
              </a:ext>
            </a:extLst>
          </p:cNvPr>
          <p:cNvSpPr/>
          <p:nvPr/>
        </p:nvSpPr>
        <p:spPr>
          <a:xfrm>
            <a:off x="5489751" y="1362405"/>
            <a:ext cx="4993200" cy="19578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Rechthoek 11">
            <a:extLst>
              <a:ext uri="{FF2B5EF4-FFF2-40B4-BE49-F238E27FC236}">
                <a16:creationId xmlns:a16="http://schemas.microsoft.com/office/drawing/2014/main" id="{22BC2F8E-0BB3-4EB9-AB7F-5FA5B82E5520}"/>
              </a:ext>
            </a:extLst>
          </p:cNvPr>
          <p:cNvSpPr/>
          <p:nvPr/>
        </p:nvSpPr>
        <p:spPr>
          <a:xfrm>
            <a:off x="3223689" y="4191643"/>
            <a:ext cx="5744621" cy="1543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46527351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5DCFD2BB-D800-43DD-85FA-91321C781C2F}"/>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59063CA4-DFEE-4973-826F-6A173BAF6E9D}"/>
              </a:ext>
            </a:extLst>
          </p:cNvPr>
          <p:cNvSpPr>
            <a:spLocks noGrp="1"/>
          </p:cNvSpPr>
          <p:nvPr>
            <p:ph type="sldNum" sz="quarter" idx="12"/>
          </p:nvPr>
        </p:nvSpPr>
        <p:spPr/>
        <p:txBody>
          <a:bodyPr/>
          <a:lstStyle/>
          <a:p>
            <a:fld id="{0A297500-7527-634B-90F4-69D0994C32B4}" type="slidenum">
              <a:rPr lang="nl-NL" smtClean="0"/>
              <a:t>19</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1DCEF597-CDA4-494E-A0B3-97A2D4BBCB44}"/>
                  </a:ext>
                </a:extLst>
              </p:cNvPr>
              <p:cNvSpPr>
                <a:spLocks noGrp="1"/>
              </p:cNvSpPr>
              <p:nvPr>
                <p:ph type="title"/>
              </p:nvPr>
            </p:nvSpPr>
            <p:spPr/>
            <p:txBody>
              <a:bodyPr/>
              <a:lstStyle/>
              <a:p>
                <a:r>
                  <a:rPr lang="nl-BE" dirty="0"/>
                  <a:t>Oplossing: H-+= </a:t>
                </a:r>
                <a14:m>
                  <m:oMath xmlns:m="http://schemas.openxmlformats.org/officeDocument/2006/math">
                    <m:d>
                      <m:dPr>
                        <m:ctrlPr>
                          <a:rPr lang="nl-BE" i="1">
                            <a:latin typeface="Cambria Math" panose="02040503050406030204" pitchFamily="18" charset="0"/>
                          </a:rPr>
                        </m:ctrlPr>
                      </m:dPr>
                      <m:e>
                        <m:m>
                          <m:mPr>
                            <m:mcs>
                              <m:mc>
                                <m:mcPr>
                                  <m:count m:val="2"/>
                                  <m:mcJc m:val="center"/>
                                </m:mcPr>
                              </m:mc>
                            </m:mcs>
                            <m:ctrlPr>
                              <a:rPr lang="nl-BE" i="1">
                                <a:latin typeface="Cambria Math" panose="02040503050406030204" pitchFamily="18" charset="0"/>
                              </a:rPr>
                            </m:ctrlPr>
                          </m:mPr>
                          <m:mr>
                            <m:e>
                              <m:r>
                                <a:rPr lang="nl-BE" b="0" i="1" smtClean="0">
                                  <a:latin typeface="Cambria Math" panose="02040503050406030204" pitchFamily="18" charset="0"/>
                                </a:rPr>
                                <m:t>−1</m:t>
                              </m:r>
                            </m:e>
                            <m:e>
                              <m:r>
                                <a:rPr lang="nl-BE" b="0" i="1" smtClean="0">
                                  <a:latin typeface="Cambria Math" panose="02040503050406030204" pitchFamily="18" charset="0"/>
                                </a:rPr>
                                <m:t>0</m:t>
                              </m:r>
                            </m:e>
                          </m:mr>
                          <m:mr>
                            <m:e>
                              <m:r>
                                <a:rPr lang="nl-BE" b="0" i="1" smtClean="0">
                                  <a:latin typeface="Cambria Math" panose="02040503050406030204" pitchFamily="18" charset="0"/>
                                </a:rPr>
                                <m:t>0</m:t>
                              </m:r>
                            </m:e>
                            <m:e>
                              <m:r>
                                <a:rPr lang="nl-BE" b="0" i="1" smtClean="0">
                                  <a:latin typeface="Cambria Math" panose="02040503050406030204" pitchFamily="18" charset="0"/>
                                </a:rPr>
                                <m:t>1</m:t>
                              </m:r>
                            </m:e>
                          </m:mr>
                        </m:m>
                      </m:e>
                    </m:d>
                  </m:oMath>
                </a14:m>
                <a:r>
                  <a:rPr lang="nl-BE" dirty="0"/>
                  <a:t> </a:t>
                </a:r>
              </a:p>
            </p:txBody>
          </p:sp>
        </mc:Choice>
        <mc:Fallback xmlns="">
          <p:sp>
            <p:nvSpPr>
              <p:cNvPr id="5" name="Titel 4">
                <a:extLst>
                  <a:ext uri="{FF2B5EF4-FFF2-40B4-BE49-F238E27FC236}">
                    <a16:creationId xmlns:a16="http://schemas.microsoft.com/office/drawing/2014/main" id="{1DCEF597-CDA4-494E-A0B3-97A2D4BBCB44}"/>
                  </a:ext>
                </a:extLst>
              </p:cNvPr>
              <p:cNvSpPr>
                <a:spLocks noGrp="1" noRot="1" noChangeAspect="1" noMove="1" noResize="1" noEditPoints="1" noAdjustHandles="1" noChangeArrowheads="1" noChangeShapeType="1" noTextEdit="1"/>
              </p:cNvSpPr>
              <p:nvPr>
                <p:ph type="title"/>
              </p:nvPr>
            </p:nvSpPr>
            <p:spPr>
              <a:blipFill>
                <a:blip r:embed="rId2"/>
                <a:stretch>
                  <a:fillRect l="-2759" b="-2646"/>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8DBEA378-D5D6-4BB0-AF8F-7E3A93834AB5}"/>
              </a:ext>
            </a:extLst>
          </p:cNvPr>
          <p:cNvPicPr>
            <a:picLocks noChangeAspect="1"/>
          </p:cNvPicPr>
          <p:nvPr/>
        </p:nvPicPr>
        <p:blipFill>
          <a:blip r:embed="rId3"/>
          <a:stretch>
            <a:fillRect/>
          </a:stretch>
        </p:blipFill>
        <p:spPr>
          <a:xfrm>
            <a:off x="1695450" y="1656000"/>
            <a:ext cx="8801100" cy="2724150"/>
          </a:xfrm>
          <a:prstGeom prst="rect">
            <a:avLst/>
          </a:prstGeom>
        </p:spPr>
      </p:pic>
      <p:sp>
        <p:nvSpPr>
          <p:cNvPr id="8" name="Rechthoek 7">
            <a:extLst>
              <a:ext uri="{FF2B5EF4-FFF2-40B4-BE49-F238E27FC236}">
                <a16:creationId xmlns:a16="http://schemas.microsoft.com/office/drawing/2014/main" id="{4EFE359A-8E82-498B-A1E1-EC20DA4D0B82}"/>
              </a:ext>
            </a:extLst>
          </p:cNvPr>
          <p:cNvSpPr/>
          <p:nvPr/>
        </p:nvSpPr>
        <p:spPr>
          <a:xfrm>
            <a:off x="3697118" y="1653011"/>
            <a:ext cx="861134" cy="272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D20C4F59-71EB-4FC2-AA37-CCDA450E7769}"/>
              </a:ext>
            </a:extLst>
          </p:cNvPr>
          <p:cNvSpPr/>
          <p:nvPr/>
        </p:nvSpPr>
        <p:spPr>
          <a:xfrm>
            <a:off x="5548544" y="1740023"/>
            <a:ext cx="4948006" cy="2550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3" name="Afbeelding 12">
            <a:extLst>
              <a:ext uri="{FF2B5EF4-FFF2-40B4-BE49-F238E27FC236}">
                <a16:creationId xmlns:a16="http://schemas.microsoft.com/office/drawing/2014/main" id="{848A4133-0D22-4EEE-8557-AADEBC4BDD8D}"/>
              </a:ext>
            </a:extLst>
          </p:cNvPr>
          <p:cNvPicPr>
            <a:picLocks noChangeAspect="1"/>
          </p:cNvPicPr>
          <p:nvPr/>
        </p:nvPicPr>
        <p:blipFill>
          <a:blip r:embed="rId4"/>
          <a:stretch>
            <a:fillRect/>
          </a:stretch>
        </p:blipFill>
        <p:spPr>
          <a:xfrm>
            <a:off x="3350449" y="4461184"/>
            <a:ext cx="5366301" cy="1540033"/>
          </a:xfrm>
          <a:prstGeom prst="rect">
            <a:avLst/>
          </a:prstGeom>
        </p:spPr>
      </p:pic>
      <p:sp>
        <p:nvSpPr>
          <p:cNvPr id="14" name="Rechthoek 13">
            <a:extLst>
              <a:ext uri="{FF2B5EF4-FFF2-40B4-BE49-F238E27FC236}">
                <a16:creationId xmlns:a16="http://schemas.microsoft.com/office/drawing/2014/main" id="{252562A6-467E-4AE9-8BAA-2F7E8209ADA9}"/>
              </a:ext>
            </a:extLst>
          </p:cNvPr>
          <p:cNvSpPr/>
          <p:nvPr/>
        </p:nvSpPr>
        <p:spPr>
          <a:xfrm>
            <a:off x="3350449" y="4477069"/>
            <a:ext cx="5366301" cy="15241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49948294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92565FCD-6D02-43B6-96B0-C1E60BA67B2A}"/>
              </a:ext>
            </a:extLst>
          </p:cNvPr>
          <p:cNvSpPr>
            <a:spLocks noGrp="1"/>
          </p:cNvSpPr>
          <p:nvPr>
            <p:ph type="ftr" sz="quarter" idx="11"/>
          </p:nvPr>
        </p:nvSpPr>
        <p:spPr/>
        <p:txBody>
          <a:bodyPr/>
          <a:lstStyle/>
          <a:p>
            <a:r>
              <a:rPr lang="nl-NL"/>
              <a:t>Lessenreeks groepentheorie Ben Vos</a:t>
            </a:r>
            <a:endParaRPr lang="nl-NL" dirty="0"/>
          </a:p>
        </p:txBody>
      </p:sp>
      <p:sp>
        <p:nvSpPr>
          <p:cNvPr id="3" name="Tijdelijke aanduiding voor dianummer 2">
            <a:extLst>
              <a:ext uri="{FF2B5EF4-FFF2-40B4-BE49-F238E27FC236}">
                <a16:creationId xmlns:a16="http://schemas.microsoft.com/office/drawing/2014/main" id="{C9F85B8F-2CC2-46D1-A1B9-EA6C9EA1DB8C}"/>
              </a:ext>
            </a:extLst>
          </p:cNvPr>
          <p:cNvSpPr>
            <a:spLocks noGrp="1"/>
          </p:cNvSpPr>
          <p:nvPr>
            <p:ph type="sldNum" sz="quarter" idx="12"/>
          </p:nvPr>
        </p:nvSpPr>
        <p:spPr/>
        <p:txBody>
          <a:bodyPr/>
          <a:lstStyle/>
          <a:p>
            <a:fld id="{CF179DAE-D0A6-40C3-B8BC-6A97C268D03A}" type="slidenum">
              <a:rPr lang="nl-NL" smtClean="0"/>
              <a:t>2</a:t>
            </a:fld>
            <a:endParaRPr lang="nl-NL"/>
          </a:p>
        </p:txBody>
      </p:sp>
      <mc:AlternateContent xmlns:mc="http://schemas.openxmlformats.org/markup-compatibility/2006" xmlns:a14="http://schemas.microsoft.com/office/drawing/2010/main">
        <mc:Choice Requires="a14">
          <p:sp>
            <p:nvSpPr>
              <p:cNvPr id="4" name="Titel 3">
                <a:extLst>
                  <a:ext uri="{FF2B5EF4-FFF2-40B4-BE49-F238E27FC236}">
                    <a16:creationId xmlns:a16="http://schemas.microsoft.com/office/drawing/2014/main" id="{F934EE17-23E9-45B9-8925-BB54D9581F6D}"/>
                  </a:ext>
                </a:extLst>
              </p:cNvPr>
              <p:cNvSpPr>
                <a:spLocks noGrp="1"/>
              </p:cNvSpPr>
              <p:nvPr>
                <p:ph type="title"/>
              </p:nvPr>
            </p:nvSpPr>
            <p:spPr/>
            <p:txBody>
              <a:bodyPr>
                <a:normAutofit fontScale="90000"/>
              </a:bodyPr>
              <a:lstStyle/>
              <a:p>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als eindige groep van matrices? </a:t>
                </a:r>
              </a:p>
            </p:txBody>
          </p:sp>
        </mc:Choice>
        <mc:Fallback xmlns="">
          <p:sp>
            <p:nvSpPr>
              <p:cNvPr id="4" name="Titel 3">
                <a:extLst>
                  <a:ext uri="{FF2B5EF4-FFF2-40B4-BE49-F238E27FC236}">
                    <a16:creationId xmlns:a16="http://schemas.microsoft.com/office/drawing/2014/main" id="{F934EE17-23E9-45B9-8925-BB54D9581F6D}"/>
                  </a:ext>
                </a:extLst>
              </p:cNvPr>
              <p:cNvSpPr>
                <a:spLocks noGrp="1" noRot="1" noChangeAspect="1" noMove="1" noResize="1" noEditPoints="1" noAdjustHandles="1" noChangeArrowheads="1" noChangeShapeType="1" noTextEdit="1"/>
              </p:cNvSpPr>
              <p:nvPr>
                <p:ph type="title"/>
              </p:nvPr>
            </p:nvSpPr>
            <p:spPr>
              <a:blipFill>
                <a:blip r:embed="rId2"/>
                <a:stretch>
                  <a:fillRect b="-11480"/>
                </a:stretch>
              </a:blipFill>
            </p:spPr>
            <p:txBody>
              <a:bodyPr/>
              <a:lstStyle/>
              <a:p>
                <a:r>
                  <a:rPr lang="nl-BE">
                    <a:noFill/>
                  </a:rPr>
                  <a:t> </a:t>
                </a:r>
              </a:p>
            </p:txBody>
          </p:sp>
        </mc:Fallback>
      </mc:AlternateContent>
      <p:sp>
        <p:nvSpPr>
          <p:cNvPr id="5" name="Tijdelijke aanduiding voor tekst 4">
            <a:extLst>
              <a:ext uri="{FF2B5EF4-FFF2-40B4-BE49-F238E27FC236}">
                <a16:creationId xmlns:a16="http://schemas.microsoft.com/office/drawing/2014/main" id="{2BEB7662-5C9A-4117-B075-5725E30501C8}"/>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174131007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A20A6C20-3FC0-4900-86D1-1484443097DF}"/>
                  </a:ext>
                </a:extLst>
              </p:cNvPr>
              <p:cNvSpPr>
                <a:spLocks noGrp="1"/>
              </p:cNvSpPr>
              <p:nvPr>
                <p:ph idx="1"/>
              </p:nvPr>
            </p:nvSpPr>
            <p:spPr/>
            <p:txBody>
              <a:bodyPr>
                <a:normAutofit fontScale="92500"/>
              </a:bodyPr>
              <a:lstStyle/>
              <a:p>
                <a:r>
                  <a:rPr lang="nl-BE" dirty="0"/>
                  <a:t>De eindige groep van matrices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de symmetriegroep van het vierkant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zijn isomorf.</a:t>
                </a:r>
              </a:p>
              <a:p>
                <a:r>
                  <a:rPr lang="nl-BE" dirty="0"/>
                  <a:t>De matrices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kunnen hertaald worden naar </a:t>
                </a:r>
                <a:r>
                  <a:rPr lang="nl-BE" dirty="0" err="1"/>
                  <a:t>symmetrieën</a:t>
                </a:r>
                <a:r>
                  <a:rPr lang="nl-BE" dirty="0"/>
                  <a:t> van het vierkant uit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 kijk wat er met de hoekpunten gebeurt wanneer je deze langs links vermenigvuldigt met die matrices.</a:t>
                </a:r>
              </a:p>
              <a:p>
                <a:endParaRPr lang="nl-BE" dirty="0"/>
              </a:p>
              <a:p>
                <a:r>
                  <a:rPr lang="nl-BE" dirty="0"/>
                  <a:t>Verrassend: deze matrices blijken zich dus volledig hetzelfde te gedragen als ‘meetkundige objecten’, namelijk de </a:t>
                </a:r>
                <a:r>
                  <a:rPr lang="nl-BE" dirty="0" err="1"/>
                  <a:t>symmetrieën</a:t>
                </a:r>
                <a:r>
                  <a:rPr lang="nl-BE" dirty="0"/>
                  <a:t> van het vierkant.</a:t>
                </a:r>
              </a:p>
              <a:p>
                <a:r>
                  <a:rPr lang="nl-BE" dirty="0"/>
                  <a:t>Nut groepentheorie: als je iets fundamenteels aantoont voor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betekent dit automatisch dat dit ook moet gelden voor de groep van </a:t>
                </a:r>
                <a:r>
                  <a:rPr lang="nl-BE" dirty="0" err="1"/>
                  <a:t>symmetrieën</a:t>
                </a:r>
                <a:r>
                  <a:rPr lang="nl-BE" dirty="0"/>
                  <a:t> van het vierkant of omgekeerd, hoewel deze op het eerste gezicht niets met elkaar te maken hebben!</a:t>
                </a:r>
              </a:p>
            </p:txBody>
          </p:sp>
        </mc:Choice>
        <mc:Fallback>
          <p:sp>
            <p:nvSpPr>
              <p:cNvPr id="2" name="Tijdelijke aanduiding voor inhoud 1">
                <a:extLst>
                  <a:ext uri="{FF2B5EF4-FFF2-40B4-BE49-F238E27FC236}">
                    <a16:creationId xmlns:a16="http://schemas.microsoft.com/office/drawing/2014/main" id="{A20A6C20-3FC0-4900-86D1-1484443097DF}"/>
                  </a:ext>
                </a:extLst>
              </p:cNvPr>
              <p:cNvSpPr>
                <a:spLocks noGrp="1" noRot="1" noChangeAspect="1" noMove="1" noResize="1" noEditPoints="1" noAdjustHandles="1" noChangeArrowheads="1" noChangeShapeType="1" noTextEdit="1"/>
              </p:cNvSpPr>
              <p:nvPr>
                <p:ph idx="1"/>
              </p:nvPr>
            </p:nvSpPr>
            <p:spPr>
              <a:blipFill>
                <a:blip r:embed="rId2"/>
                <a:stretch>
                  <a:fillRect l="-607" t="-820" r="-773"/>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D46A0EC0-F49B-4ED4-AB47-D7E3F426AA5D}"/>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42F3CFC2-7CB6-4BC6-AD64-4291596A96C4}"/>
              </a:ext>
            </a:extLst>
          </p:cNvPr>
          <p:cNvSpPr>
            <a:spLocks noGrp="1"/>
          </p:cNvSpPr>
          <p:nvPr>
            <p:ph type="sldNum" sz="quarter" idx="12"/>
          </p:nvPr>
        </p:nvSpPr>
        <p:spPr/>
        <p:txBody>
          <a:bodyPr/>
          <a:lstStyle/>
          <a:p>
            <a:fld id="{0A297500-7527-634B-90F4-69D0994C32B4}" type="slidenum">
              <a:rPr lang="nl-NL" smtClean="0"/>
              <a:t>20</a:t>
            </a:fld>
            <a:endParaRPr lang="nl-NL"/>
          </a:p>
        </p:txBody>
      </p:sp>
      <p:sp>
        <p:nvSpPr>
          <p:cNvPr id="5" name="Titel 4">
            <a:extLst>
              <a:ext uri="{FF2B5EF4-FFF2-40B4-BE49-F238E27FC236}">
                <a16:creationId xmlns:a16="http://schemas.microsoft.com/office/drawing/2014/main" id="{E763D821-5BEC-41CA-B7CF-AC610ED7A8EC}"/>
              </a:ext>
            </a:extLst>
          </p:cNvPr>
          <p:cNvSpPr>
            <a:spLocks noGrp="1"/>
          </p:cNvSpPr>
          <p:nvPr>
            <p:ph type="title"/>
          </p:nvPr>
        </p:nvSpPr>
        <p:spPr/>
        <p:txBody>
          <a:bodyPr/>
          <a:lstStyle/>
          <a:p>
            <a:r>
              <a:rPr lang="nl-BE" dirty="0"/>
              <a:t>Conclusies</a:t>
            </a:r>
          </a:p>
        </p:txBody>
      </p:sp>
    </p:spTree>
    <p:extLst>
      <p:ext uri="{BB962C8B-B14F-4D97-AF65-F5344CB8AC3E}">
        <p14:creationId xmlns:p14="http://schemas.microsoft.com/office/powerpoint/2010/main" val="183340566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C121C131-E00F-495F-89D2-F04D46734EEF}"/>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B62B0174-B08D-4DCB-841A-26565EB79F89}"/>
              </a:ext>
            </a:extLst>
          </p:cNvPr>
          <p:cNvSpPr>
            <a:spLocks noGrp="1"/>
          </p:cNvSpPr>
          <p:nvPr>
            <p:ph type="sldNum" sz="quarter" idx="12"/>
          </p:nvPr>
        </p:nvSpPr>
        <p:spPr/>
        <p:txBody>
          <a:bodyPr/>
          <a:lstStyle/>
          <a:p>
            <a:fld id="{CF179DAE-D0A6-40C3-B8BC-6A97C268D03A}" type="slidenum">
              <a:rPr lang="nl-NL" smtClean="0"/>
              <a:t>21</a:t>
            </a:fld>
            <a:endParaRPr lang="nl-NL"/>
          </a:p>
        </p:txBody>
      </p:sp>
      <p:sp>
        <p:nvSpPr>
          <p:cNvPr id="4" name="Titel 3">
            <a:extLst>
              <a:ext uri="{FF2B5EF4-FFF2-40B4-BE49-F238E27FC236}">
                <a16:creationId xmlns:a16="http://schemas.microsoft.com/office/drawing/2014/main" id="{FCBB8FEF-2BFA-4110-B66E-AD6D67E889C8}"/>
              </a:ext>
            </a:extLst>
          </p:cNvPr>
          <p:cNvSpPr>
            <a:spLocks noGrp="1"/>
          </p:cNvSpPr>
          <p:nvPr>
            <p:ph type="title"/>
          </p:nvPr>
        </p:nvSpPr>
        <p:spPr/>
        <p:txBody>
          <a:bodyPr/>
          <a:lstStyle/>
          <a:p>
            <a:r>
              <a:rPr lang="nl-BE" dirty="0"/>
              <a:t>Veralgemening: rotatiematrices</a:t>
            </a:r>
          </a:p>
        </p:txBody>
      </p:sp>
      <p:sp>
        <p:nvSpPr>
          <p:cNvPr id="5" name="Tijdelijke aanduiding voor tekst 4">
            <a:extLst>
              <a:ext uri="{FF2B5EF4-FFF2-40B4-BE49-F238E27FC236}">
                <a16:creationId xmlns:a16="http://schemas.microsoft.com/office/drawing/2014/main" id="{A11FA380-737F-4E35-8EC0-55A54EF11307}"/>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11864309"/>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B0CBFB70-1906-43E4-B7B3-FC21F2DC9021}"/>
                  </a:ext>
                </a:extLst>
              </p:cNvPr>
              <p:cNvSpPr>
                <a:spLocks noGrp="1"/>
              </p:cNvSpPr>
              <p:nvPr>
                <p:ph idx="1"/>
              </p:nvPr>
            </p:nvSpPr>
            <p:spPr/>
            <p:txBody>
              <a:bodyPr>
                <a:normAutofit lnSpcReduction="10000"/>
              </a:bodyPr>
              <a:lstStyle/>
              <a:p>
                <a:r>
                  <a:rPr lang="nl-BE" dirty="0"/>
                  <a:t>De matrices H++, N-+, H– en N+- komen overeen met specifieke rotaties van het vierkant: tegen de klok in over 0</a:t>
                </a:r>
                <a14:m>
                  <m:oMath xmlns:m="http://schemas.openxmlformats.org/officeDocument/2006/math">
                    <m:r>
                      <a:rPr lang="nl-BE" i="1">
                        <a:latin typeface="Cambria Math" panose="02040503050406030204" pitchFamily="18" charset="0"/>
                        <a:ea typeface="Cambria Math" panose="02040503050406030204" pitchFamily="18" charset="0"/>
                      </a:rPr>
                      <m:t>°</m:t>
                    </m:r>
                  </m:oMath>
                </a14:m>
                <a:r>
                  <a:rPr lang="nl-BE" dirty="0"/>
                  <a:t>, 90</a:t>
                </a:r>
                <a14:m>
                  <m:oMath xmlns:m="http://schemas.openxmlformats.org/officeDocument/2006/math">
                    <m:r>
                      <a:rPr lang="nl-BE" i="1" smtClean="0">
                        <a:latin typeface="Cambria Math" panose="02040503050406030204" pitchFamily="18" charset="0"/>
                        <a:ea typeface="Cambria Math" panose="02040503050406030204" pitchFamily="18" charset="0"/>
                      </a:rPr>
                      <m:t>°</m:t>
                    </m:r>
                  </m:oMath>
                </a14:m>
                <a:r>
                  <a:rPr lang="nl-BE" dirty="0"/>
                  <a:t>, 180</a:t>
                </a:r>
                <a14:m>
                  <m:oMath xmlns:m="http://schemas.openxmlformats.org/officeDocument/2006/math">
                    <m:r>
                      <a:rPr lang="nl-BE" i="1">
                        <a:latin typeface="Cambria Math" panose="02040503050406030204" pitchFamily="18" charset="0"/>
                        <a:ea typeface="Cambria Math" panose="02040503050406030204" pitchFamily="18" charset="0"/>
                      </a:rPr>
                      <m:t>°</m:t>
                    </m:r>
                  </m:oMath>
                </a14:m>
                <a:r>
                  <a:rPr lang="nl-BE" dirty="0"/>
                  <a:t> en 270</a:t>
                </a:r>
                <a14:m>
                  <m:oMath xmlns:m="http://schemas.openxmlformats.org/officeDocument/2006/math">
                    <m:r>
                      <a:rPr lang="nl-BE" i="1">
                        <a:latin typeface="Cambria Math" panose="02040503050406030204" pitchFamily="18" charset="0"/>
                        <a:ea typeface="Cambria Math" panose="02040503050406030204" pitchFamily="18" charset="0"/>
                      </a:rPr>
                      <m:t>°</m:t>
                    </m:r>
                  </m:oMath>
                </a14:m>
                <a:r>
                  <a:rPr lang="nl-BE" dirty="0"/>
                  <a:t>.</a:t>
                </a:r>
              </a:p>
              <a:p>
                <a:r>
                  <a:rPr lang="nl-BE" dirty="0"/>
                  <a:t>Een soortgelijke relatie is breder geldig: een rotatie over een positieve hoek </a:t>
                </a:r>
                <a14:m>
                  <m:oMath xmlns:m="http://schemas.openxmlformats.org/officeDocument/2006/math">
                    <m:r>
                      <a:rPr lang="nl-BE" i="1" smtClean="0">
                        <a:latin typeface="Cambria Math" panose="02040503050406030204" pitchFamily="18" charset="0"/>
                        <a:ea typeface="Cambria Math" panose="02040503050406030204" pitchFamily="18" charset="0"/>
                      </a:rPr>
                      <m:t>𝛼</m:t>
                    </m:r>
                  </m:oMath>
                </a14:m>
                <a:r>
                  <a:rPr lang="nl-BE" dirty="0"/>
                  <a:t>, genoteerd met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𝑅</m:t>
                        </m:r>
                      </m:e>
                      <m:sub>
                        <m:r>
                          <a:rPr lang="nl-BE" i="1" smtClean="0">
                            <a:latin typeface="Cambria Math" panose="02040503050406030204" pitchFamily="18" charset="0"/>
                            <a:ea typeface="Cambria Math" panose="02040503050406030204" pitchFamily="18" charset="0"/>
                          </a:rPr>
                          <m:t>𝛼</m:t>
                        </m:r>
                      </m:sub>
                    </m:sSub>
                  </m:oMath>
                </a14:m>
                <a:r>
                  <a:rPr lang="nl-BE" dirty="0"/>
                  <a:t>, kan weergegeven worden door de volgende matrix:</a:t>
                </a:r>
              </a:p>
              <a:p>
                <a:endParaRPr lang="nl-BE" dirty="0"/>
              </a:p>
              <a:p>
                <a:endParaRPr lang="nl-BE" dirty="0"/>
              </a:p>
              <a:p>
                <a:endParaRPr lang="nl-BE" dirty="0"/>
              </a:p>
              <a:p>
                <a:r>
                  <a:rPr lang="nl-BE" dirty="0"/>
                  <a:t>Toepassing: numerieke wiskunde: computer gebruikt dit o.a. het oplossen van stelsels, het bepalen van eigenwaarden van een gegeven matrix etc.</a:t>
                </a:r>
              </a:p>
              <a:p>
                <a:r>
                  <a:rPr lang="nl-BE" dirty="0"/>
                  <a:t>Rotatiematrices vormen een groep met de vermenigvuldiging als bewerking.</a:t>
                </a:r>
              </a:p>
              <a:p>
                <a:endParaRPr lang="nl-BE" dirty="0"/>
              </a:p>
              <a:p>
                <a:endParaRPr lang="nl-BE" dirty="0"/>
              </a:p>
            </p:txBody>
          </p:sp>
        </mc:Choice>
        <mc:Fallback>
          <p:sp>
            <p:nvSpPr>
              <p:cNvPr id="2" name="Tijdelijke aanduiding voor inhoud 1">
                <a:extLst>
                  <a:ext uri="{FF2B5EF4-FFF2-40B4-BE49-F238E27FC236}">
                    <a16:creationId xmlns:a16="http://schemas.microsoft.com/office/drawing/2014/main" id="{B0CBFB70-1906-43E4-B7B3-FC21F2DC9021}"/>
                  </a:ext>
                </a:extLst>
              </p:cNvPr>
              <p:cNvSpPr>
                <a:spLocks noGrp="1" noRot="1" noChangeAspect="1" noMove="1" noResize="1" noEditPoints="1" noAdjustHandles="1" noChangeArrowheads="1" noChangeShapeType="1" noTextEdit="1"/>
              </p:cNvSpPr>
              <p:nvPr>
                <p:ph idx="1"/>
              </p:nvPr>
            </p:nvSpPr>
            <p:spPr>
              <a:blipFill>
                <a:blip r:embed="rId2"/>
                <a:stretch>
                  <a:fillRect l="-717" t="-1776" r="-773"/>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874C0644-91DC-4C1C-BAB9-147E4CEDEE7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9400DF38-BC43-4F64-8026-8FE7FFDDED76}"/>
              </a:ext>
            </a:extLst>
          </p:cNvPr>
          <p:cNvSpPr>
            <a:spLocks noGrp="1"/>
          </p:cNvSpPr>
          <p:nvPr>
            <p:ph type="sldNum" sz="quarter" idx="12"/>
          </p:nvPr>
        </p:nvSpPr>
        <p:spPr/>
        <p:txBody>
          <a:bodyPr/>
          <a:lstStyle/>
          <a:p>
            <a:fld id="{0A297500-7527-634B-90F4-69D0994C32B4}" type="slidenum">
              <a:rPr lang="nl-NL" smtClean="0"/>
              <a:t>22</a:t>
            </a:fld>
            <a:endParaRPr lang="nl-NL"/>
          </a:p>
        </p:txBody>
      </p:sp>
      <p:sp>
        <p:nvSpPr>
          <p:cNvPr id="5" name="Titel 4">
            <a:extLst>
              <a:ext uri="{FF2B5EF4-FFF2-40B4-BE49-F238E27FC236}">
                <a16:creationId xmlns:a16="http://schemas.microsoft.com/office/drawing/2014/main" id="{B93A7A33-6CF6-467F-9374-E36916160F60}"/>
              </a:ext>
            </a:extLst>
          </p:cNvPr>
          <p:cNvSpPr>
            <a:spLocks noGrp="1"/>
          </p:cNvSpPr>
          <p:nvPr>
            <p:ph type="title"/>
          </p:nvPr>
        </p:nvSpPr>
        <p:spPr/>
        <p:txBody>
          <a:bodyPr/>
          <a:lstStyle/>
          <a:p>
            <a:r>
              <a:rPr lang="nl-BE" dirty="0"/>
              <a:t>Extra: rotatiematrices: algemene definitie</a:t>
            </a:r>
          </a:p>
        </p:txBody>
      </p:sp>
      <p:pic>
        <p:nvPicPr>
          <p:cNvPr id="7" name="Afbeelding 6">
            <a:extLst>
              <a:ext uri="{FF2B5EF4-FFF2-40B4-BE49-F238E27FC236}">
                <a16:creationId xmlns:a16="http://schemas.microsoft.com/office/drawing/2014/main" id="{71C00A15-6E7B-44B3-A374-4968CACBB973}"/>
              </a:ext>
            </a:extLst>
          </p:cNvPr>
          <p:cNvPicPr>
            <a:picLocks noChangeAspect="1"/>
          </p:cNvPicPr>
          <p:nvPr/>
        </p:nvPicPr>
        <p:blipFill>
          <a:blip r:embed="rId3"/>
          <a:stretch>
            <a:fillRect/>
          </a:stretch>
        </p:blipFill>
        <p:spPr>
          <a:xfrm>
            <a:off x="4157175" y="3429000"/>
            <a:ext cx="3752850" cy="1200150"/>
          </a:xfrm>
          <a:prstGeom prst="rect">
            <a:avLst/>
          </a:prstGeom>
        </p:spPr>
      </p:pic>
    </p:spTree>
    <p:extLst>
      <p:ext uri="{BB962C8B-B14F-4D97-AF65-F5344CB8AC3E}">
        <p14:creationId xmlns:p14="http://schemas.microsoft.com/office/powerpoint/2010/main" val="2649404083"/>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33DD68BE-2DF9-424C-98AE-25986FAD951E}"/>
                  </a:ext>
                </a:extLst>
              </p:cNvPr>
              <p:cNvSpPr>
                <a:spLocks noGrp="1"/>
              </p:cNvSpPr>
              <p:nvPr>
                <p:ph idx="1"/>
              </p:nvPr>
            </p:nvSpPr>
            <p:spPr/>
            <p:txBody>
              <a:bodyPr/>
              <a:lstStyle/>
              <a:p>
                <a:r>
                  <a:rPr lang="nl-BE" dirty="0"/>
                  <a:t>Ga na dat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𝑅</m:t>
                        </m:r>
                      </m:e>
                      <m:sub>
                        <m:r>
                          <a:rPr lang="nl-BE" i="1" smtClean="0">
                            <a:latin typeface="Cambria Math" panose="02040503050406030204" pitchFamily="18" charset="0"/>
                            <a:ea typeface="Cambria Math" panose="02040503050406030204" pitchFamily="18" charset="0"/>
                          </a:rPr>
                          <m:t>𝛼</m:t>
                        </m:r>
                      </m:sub>
                    </m:sSub>
                  </m:oMath>
                </a14:m>
                <a:r>
                  <a:rPr lang="nl-BE" dirty="0"/>
                  <a:t> effectief een rotatie over een hoek </a:t>
                </a:r>
                <a14:m>
                  <m:oMath xmlns:m="http://schemas.openxmlformats.org/officeDocument/2006/math">
                    <m:r>
                      <a:rPr lang="nl-BE" i="1">
                        <a:latin typeface="Cambria Math" panose="02040503050406030204" pitchFamily="18" charset="0"/>
                        <a:ea typeface="Cambria Math" panose="02040503050406030204" pitchFamily="18" charset="0"/>
                      </a:rPr>
                      <m:t>𝛼</m:t>
                    </m:r>
                  </m:oMath>
                </a14:m>
                <a:r>
                  <a:rPr lang="nl-BE" dirty="0"/>
                  <a:t> voorstelt door na te gaan waarop deze matrix de eenheidsvectoren langs de positieve x-as en y-as afbeeldt. Leg hierbij de link met de notie van de goniometrische cirkel.</a:t>
                </a:r>
              </a:p>
              <a:p>
                <a:endParaRPr lang="nl-BE" dirty="0"/>
              </a:p>
              <a:p>
                <a:endParaRPr lang="nl-BE" dirty="0"/>
              </a:p>
              <a:p>
                <a:endParaRPr lang="nl-BE" dirty="0"/>
              </a:p>
              <a:p>
                <a:pPr marL="0" indent="0">
                  <a:buNone/>
                </a:pPr>
                <a:r>
                  <a:rPr lang="nl-BE" dirty="0"/>
                  <a:t> </a:t>
                </a:r>
              </a:p>
            </p:txBody>
          </p:sp>
        </mc:Choice>
        <mc:Fallback xmlns="">
          <p:sp>
            <p:nvSpPr>
              <p:cNvPr id="2" name="Tijdelijke aanduiding voor inhoud 1">
                <a:extLst>
                  <a:ext uri="{FF2B5EF4-FFF2-40B4-BE49-F238E27FC236}">
                    <a16:creationId xmlns:a16="http://schemas.microsoft.com/office/drawing/2014/main" id="{33DD68BE-2DF9-424C-98AE-25986FAD951E}"/>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AC14F17A-4259-417F-9800-C1EC2638F8DC}"/>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CCA51AFB-7694-4D79-BECE-1C844E47953B}"/>
              </a:ext>
            </a:extLst>
          </p:cNvPr>
          <p:cNvSpPr>
            <a:spLocks noGrp="1"/>
          </p:cNvSpPr>
          <p:nvPr>
            <p:ph type="sldNum" sz="quarter" idx="12"/>
          </p:nvPr>
        </p:nvSpPr>
        <p:spPr/>
        <p:txBody>
          <a:bodyPr/>
          <a:lstStyle/>
          <a:p>
            <a:fld id="{0A297500-7527-634B-90F4-69D0994C32B4}" type="slidenum">
              <a:rPr lang="nl-NL" smtClean="0"/>
              <a:t>23</a:t>
            </a:fld>
            <a:endParaRPr lang="nl-NL"/>
          </a:p>
        </p:txBody>
      </p:sp>
      <p:sp>
        <p:nvSpPr>
          <p:cNvPr id="5" name="Titel 4">
            <a:extLst>
              <a:ext uri="{FF2B5EF4-FFF2-40B4-BE49-F238E27FC236}">
                <a16:creationId xmlns:a16="http://schemas.microsoft.com/office/drawing/2014/main" id="{FEBCF9C7-D8B4-4F97-B2CE-AA19BE7007B9}"/>
              </a:ext>
            </a:extLst>
          </p:cNvPr>
          <p:cNvSpPr>
            <a:spLocks noGrp="1"/>
          </p:cNvSpPr>
          <p:nvPr>
            <p:ph type="title"/>
          </p:nvPr>
        </p:nvSpPr>
        <p:spPr/>
        <p:txBody>
          <a:bodyPr/>
          <a:lstStyle/>
          <a:p>
            <a:r>
              <a:rPr lang="nl-BE" dirty="0"/>
              <a:t>Extra: rotatiematrices: opdracht</a:t>
            </a:r>
          </a:p>
        </p:txBody>
      </p:sp>
      <p:pic>
        <p:nvPicPr>
          <p:cNvPr id="6" name="Afbeelding 5">
            <a:extLst>
              <a:ext uri="{FF2B5EF4-FFF2-40B4-BE49-F238E27FC236}">
                <a16:creationId xmlns:a16="http://schemas.microsoft.com/office/drawing/2014/main" id="{1D42CE0F-952D-4494-9DEA-EA71C366A59D}"/>
              </a:ext>
            </a:extLst>
          </p:cNvPr>
          <p:cNvPicPr>
            <a:picLocks noChangeAspect="1"/>
          </p:cNvPicPr>
          <p:nvPr/>
        </p:nvPicPr>
        <p:blipFill>
          <a:blip r:embed="rId3"/>
          <a:stretch>
            <a:fillRect/>
          </a:stretch>
        </p:blipFill>
        <p:spPr>
          <a:xfrm>
            <a:off x="3377507" y="3429000"/>
            <a:ext cx="5312185" cy="1698821"/>
          </a:xfrm>
          <a:prstGeom prst="rect">
            <a:avLst/>
          </a:prstGeom>
        </p:spPr>
      </p:pic>
    </p:spTree>
    <p:extLst>
      <p:ext uri="{BB962C8B-B14F-4D97-AF65-F5344CB8AC3E}">
        <p14:creationId xmlns:p14="http://schemas.microsoft.com/office/powerpoint/2010/main" val="346974964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31B98BE4-7DF3-49C8-9B60-D72B07F32925}"/>
                  </a:ext>
                </a:extLst>
              </p:cNvPr>
              <p:cNvSpPr>
                <a:spLocks noGrp="1"/>
              </p:cNvSpPr>
              <p:nvPr>
                <p:ph idx="1"/>
              </p:nvPr>
            </p:nvSpPr>
            <p:spPr/>
            <p:txBody>
              <a:bodyPr>
                <a:normAutofit lnSpcReduction="10000"/>
              </a:bodyPr>
              <a:lstStyle/>
              <a:p>
                <a:r>
                  <a:rPr lang="nl-BE" dirty="0"/>
                  <a:t>Opdracht: Stel de Cayleytabel op van de volgende kandidaat-groep van matrices met de matrixvermenigvuldiging als bewerking.</a:t>
                </a:r>
              </a:p>
              <a:p>
                <a:endParaRPr lang="nl-BE" dirty="0"/>
              </a:p>
              <a:p>
                <a:endParaRPr lang="nl-BE" dirty="0"/>
              </a:p>
              <a:p>
                <a:endParaRPr lang="nl-BE" dirty="0"/>
              </a:p>
              <a:p>
                <a:r>
                  <a:rPr lang="nl-BE" dirty="0"/>
                  <a:t>Werk hiervoor met het sjabloon! Gebruik ook de eerder ingevoerde notatie voor deze matrices, bv. H++ en N-+.</a:t>
                </a:r>
              </a:p>
              <a:p>
                <a:r>
                  <a:rPr lang="nl-BE" dirty="0"/>
                  <a:t>Zet deze matrices in je GRM of </a:t>
                </a:r>
                <a:r>
                  <a:rPr lang="nl-BE" dirty="0" err="1"/>
                  <a:t>Geogebra</a:t>
                </a:r>
                <a:r>
                  <a:rPr lang="nl-BE" dirty="0"/>
                  <a:t> en reken zo de producten uit.</a:t>
                </a:r>
              </a:p>
              <a:p>
                <a:r>
                  <a:rPr lang="nl-BE" dirty="0"/>
                  <a:t>Ga slim te werk: herbekijk eerst wat je al kan invullen door naar de Cayleytabellen van de groepen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𝐺</m:t>
                        </m:r>
                      </m:e>
                      <m:sub>
                        <m:r>
                          <a:rPr lang="nl-BE" b="0" i="1" smtClean="0">
                            <a:latin typeface="Cambria Math" panose="02040503050406030204" pitchFamily="18" charset="0"/>
                          </a:rPr>
                          <m:t>1</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2</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van vorige les te kijken!</a:t>
                </a:r>
              </a:p>
            </p:txBody>
          </p:sp>
        </mc:Choice>
        <mc:Fallback>
          <p:sp>
            <p:nvSpPr>
              <p:cNvPr id="2" name="Tijdelijke aanduiding voor inhoud 1">
                <a:extLst>
                  <a:ext uri="{FF2B5EF4-FFF2-40B4-BE49-F238E27FC236}">
                    <a16:creationId xmlns:a16="http://schemas.microsoft.com/office/drawing/2014/main" id="{31B98BE4-7DF3-49C8-9B60-D72B07F32925}"/>
                  </a:ext>
                </a:extLst>
              </p:cNvPr>
              <p:cNvSpPr>
                <a:spLocks noGrp="1" noRot="1" noChangeAspect="1" noMove="1" noResize="1" noEditPoints="1" noAdjustHandles="1" noChangeArrowheads="1" noChangeShapeType="1" noTextEdit="1"/>
              </p:cNvSpPr>
              <p:nvPr>
                <p:ph idx="1"/>
              </p:nvPr>
            </p:nvSpPr>
            <p:spPr>
              <a:blipFill>
                <a:blip r:embed="rId2"/>
                <a:stretch>
                  <a:fillRect l="-717" t="-177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03ACB8A4-D11B-4AEF-8841-BB4CB960693E}"/>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16F4E61E-29AB-4386-94C9-42988909AF18}"/>
              </a:ext>
            </a:extLst>
          </p:cNvPr>
          <p:cNvSpPr>
            <a:spLocks noGrp="1"/>
          </p:cNvSpPr>
          <p:nvPr>
            <p:ph type="sldNum" sz="quarter" idx="12"/>
          </p:nvPr>
        </p:nvSpPr>
        <p:spPr/>
        <p:txBody>
          <a:bodyPr/>
          <a:lstStyle/>
          <a:p>
            <a:fld id="{0A297500-7527-634B-90F4-69D0994C32B4}" type="slidenum">
              <a:rPr lang="nl-NL" smtClean="0"/>
              <a:t>3</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E1FE3418-354E-47DB-8E9E-0908914EC052}"/>
                  </a:ext>
                </a:extLst>
              </p:cNvPr>
              <p:cNvSpPr>
                <a:spLocks noGrp="1"/>
              </p:cNvSpPr>
              <p:nvPr>
                <p:ph type="title"/>
              </p:nvPr>
            </p:nvSpPr>
            <p:spPr/>
            <p:txBody>
              <a:bodyPr/>
              <a:lstStyle/>
              <a:p>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als eindige groep van matrices?</a:t>
                </a:r>
              </a:p>
            </p:txBody>
          </p:sp>
        </mc:Choice>
        <mc:Fallback xmlns="">
          <p:sp>
            <p:nvSpPr>
              <p:cNvPr id="5" name="Titel 4">
                <a:extLst>
                  <a:ext uri="{FF2B5EF4-FFF2-40B4-BE49-F238E27FC236}">
                    <a16:creationId xmlns:a16="http://schemas.microsoft.com/office/drawing/2014/main" id="{E1FE3418-354E-47DB-8E9E-0908914EC052}"/>
                  </a:ext>
                </a:extLst>
              </p:cNvPr>
              <p:cNvSpPr>
                <a:spLocks noGrp="1" noRot="1" noChangeAspect="1" noMove="1" noResize="1" noEditPoints="1" noAdjustHandles="1" noChangeArrowheads="1" noChangeShapeType="1" noTextEdit="1"/>
              </p:cNvSpPr>
              <p:nvPr>
                <p:ph type="title"/>
              </p:nvPr>
            </p:nvSpPr>
            <p:spPr>
              <a:blipFill>
                <a:blip r:embed="rId3"/>
                <a:stretch>
                  <a:fillRect b="-3175"/>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BD8CC164-E5DD-453A-A59F-14AC63701AA8}"/>
              </a:ext>
            </a:extLst>
          </p:cNvPr>
          <p:cNvPicPr>
            <a:picLocks noChangeAspect="1"/>
          </p:cNvPicPr>
          <p:nvPr/>
        </p:nvPicPr>
        <p:blipFill>
          <a:blip r:embed="rId4"/>
          <a:stretch>
            <a:fillRect/>
          </a:stretch>
        </p:blipFill>
        <p:spPr>
          <a:xfrm>
            <a:off x="610709" y="2592789"/>
            <a:ext cx="10845781" cy="836211"/>
          </a:xfrm>
          <a:prstGeom prst="rect">
            <a:avLst/>
          </a:prstGeom>
        </p:spPr>
      </p:pic>
    </p:spTree>
    <p:extLst>
      <p:ext uri="{BB962C8B-B14F-4D97-AF65-F5344CB8AC3E}">
        <p14:creationId xmlns:p14="http://schemas.microsoft.com/office/powerpoint/2010/main" val="222831365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16DF19A7-03C3-4ECA-A016-8DC1F5656CAE}"/>
                  </a:ext>
                </a:extLst>
              </p:cNvPr>
              <p:cNvSpPr>
                <a:spLocks noGrp="1"/>
              </p:cNvSpPr>
              <p:nvPr>
                <p:ph idx="1"/>
              </p:nvPr>
            </p:nvSpPr>
            <p:spPr>
              <a:xfrm>
                <a:off x="6622799" y="1355424"/>
                <a:ext cx="4993201" cy="4464000"/>
              </a:xfrm>
            </p:spPr>
            <p:txBody>
              <a:bodyPr>
                <a:normAutofit/>
              </a:bodyPr>
              <a:lstStyle/>
              <a:p>
                <a:pPr marL="0" indent="0">
                  <a:buNone/>
                </a:pPr>
                <a:endParaRPr lang="nl-BE" dirty="0"/>
              </a:p>
              <a:p>
                <a:r>
                  <a:rPr lang="nl-BE" dirty="0"/>
                  <a:t>Kan je vanuit de Cayleytabel besluiten dat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een groep is?</a:t>
                </a:r>
              </a:p>
              <a:p>
                <a:r>
                  <a:rPr lang="nl-BE" dirty="0"/>
                  <a:t>Inwendige bewerking? Associatief? Neutraal element? Heeft elk element een inverse?</a:t>
                </a:r>
              </a:p>
              <a:p>
                <a:endParaRPr lang="nl-BE" dirty="0"/>
              </a:p>
              <a:p>
                <a:r>
                  <a:rPr lang="nl-BE" dirty="0"/>
                  <a:t>Is dit ook een commutatieve groep? Hoe kan je dit zien in de Cayleytabel?</a:t>
                </a:r>
              </a:p>
            </p:txBody>
          </p:sp>
        </mc:Choice>
        <mc:Fallback xmlns="">
          <p:sp>
            <p:nvSpPr>
              <p:cNvPr id="2" name="Tijdelijke aanduiding voor inhoud 1">
                <a:extLst>
                  <a:ext uri="{FF2B5EF4-FFF2-40B4-BE49-F238E27FC236}">
                    <a16:creationId xmlns:a16="http://schemas.microsoft.com/office/drawing/2014/main" id="{16DF19A7-03C3-4ECA-A016-8DC1F5656CAE}"/>
                  </a:ext>
                </a:extLst>
              </p:cNvPr>
              <p:cNvSpPr>
                <a:spLocks noGrp="1" noRot="1" noChangeAspect="1" noMove="1" noResize="1" noEditPoints="1" noAdjustHandles="1" noChangeArrowheads="1" noChangeShapeType="1" noTextEdit="1"/>
              </p:cNvSpPr>
              <p:nvPr>
                <p:ph idx="1"/>
              </p:nvPr>
            </p:nvSpPr>
            <p:spPr>
              <a:xfrm>
                <a:off x="6622799" y="1355424"/>
                <a:ext cx="4993201" cy="4464000"/>
              </a:xfrm>
              <a:blipFill>
                <a:blip r:embed="rId2"/>
                <a:stretch>
                  <a:fillRect l="-1585"/>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404EAF5B-FDC5-49C6-BB14-FA2E85727992}"/>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DD7CD679-4555-480E-BF70-ACF03FB37F05}"/>
              </a:ext>
            </a:extLst>
          </p:cNvPr>
          <p:cNvSpPr>
            <a:spLocks noGrp="1"/>
          </p:cNvSpPr>
          <p:nvPr>
            <p:ph type="sldNum" sz="quarter" idx="12"/>
          </p:nvPr>
        </p:nvSpPr>
        <p:spPr/>
        <p:txBody>
          <a:bodyPr/>
          <a:lstStyle/>
          <a:p>
            <a:fld id="{0A297500-7527-634B-90F4-69D0994C32B4}" type="slidenum">
              <a:rPr lang="nl-NL" smtClean="0"/>
              <a:t>4</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4FAE73D0-A242-4ABC-A89B-44F1D829D31D}"/>
                  </a:ext>
                </a:extLst>
              </p:cNvPr>
              <p:cNvSpPr>
                <a:spLocks noGrp="1"/>
              </p:cNvSpPr>
              <p:nvPr>
                <p:ph type="title"/>
              </p:nvPr>
            </p:nvSpPr>
            <p:spPr/>
            <p:txBody>
              <a:bodyPr/>
              <a:lstStyle/>
              <a:p>
                <a:r>
                  <a:rPr lang="nl-BE" dirty="0"/>
                  <a:t>Cayleytabel van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p:txBody>
          </p:sp>
        </mc:Choice>
        <mc:Fallback xmlns="">
          <p:sp>
            <p:nvSpPr>
              <p:cNvPr id="5" name="Titel 4">
                <a:extLst>
                  <a:ext uri="{FF2B5EF4-FFF2-40B4-BE49-F238E27FC236}">
                    <a16:creationId xmlns:a16="http://schemas.microsoft.com/office/drawing/2014/main" id="{4FAE73D0-A242-4ABC-A89B-44F1D829D31D}"/>
                  </a:ext>
                </a:extLst>
              </p:cNvPr>
              <p:cNvSpPr>
                <a:spLocks noGrp="1" noRot="1" noChangeAspect="1" noMove="1" noResize="1" noEditPoints="1" noAdjustHandles="1" noChangeArrowheads="1" noChangeShapeType="1" noTextEdit="1"/>
              </p:cNvSpPr>
              <p:nvPr>
                <p:ph type="title"/>
              </p:nvPr>
            </p:nvSpPr>
            <p:spPr>
              <a:blipFill>
                <a:blip r:embed="rId3"/>
                <a:stretch>
                  <a:fillRect l="-2759" b="-3175"/>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1CA449F6-E17C-424C-8DC9-820EB2E2CE8E}"/>
              </a:ext>
            </a:extLst>
          </p:cNvPr>
          <p:cNvPicPr>
            <a:picLocks noChangeAspect="1"/>
          </p:cNvPicPr>
          <p:nvPr/>
        </p:nvPicPr>
        <p:blipFill>
          <a:blip r:embed="rId4"/>
          <a:stretch>
            <a:fillRect/>
          </a:stretch>
        </p:blipFill>
        <p:spPr>
          <a:xfrm>
            <a:off x="576000" y="1141606"/>
            <a:ext cx="5327650" cy="5195559"/>
          </a:xfrm>
          <a:prstGeom prst="rect">
            <a:avLst/>
          </a:prstGeom>
        </p:spPr>
      </p:pic>
      <p:sp>
        <p:nvSpPr>
          <p:cNvPr id="8" name="Rechthoek 7">
            <a:extLst>
              <a:ext uri="{FF2B5EF4-FFF2-40B4-BE49-F238E27FC236}">
                <a16:creationId xmlns:a16="http://schemas.microsoft.com/office/drawing/2014/main" id="{4B65C9AE-1048-4168-8CC7-C8FE77CCEB90}"/>
              </a:ext>
            </a:extLst>
          </p:cNvPr>
          <p:cNvSpPr/>
          <p:nvPr/>
        </p:nvSpPr>
        <p:spPr>
          <a:xfrm>
            <a:off x="1224599" y="1784411"/>
            <a:ext cx="4679651" cy="455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7867555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61087FD2-2F65-4C08-9118-72C684577C16}"/>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BB6DBD73-9C73-455D-A6A1-E08E5D34AD7A}"/>
              </a:ext>
            </a:extLst>
          </p:cNvPr>
          <p:cNvSpPr>
            <a:spLocks noGrp="1"/>
          </p:cNvSpPr>
          <p:nvPr>
            <p:ph type="sldNum" sz="quarter" idx="12"/>
          </p:nvPr>
        </p:nvSpPr>
        <p:spPr/>
        <p:txBody>
          <a:bodyPr/>
          <a:lstStyle/>
          <a:p>
            <a:fld id="{CF179DAE-D0A6-40C3-B8BC-6A97C268D03A}" type="slidenum">
              <a:rPr lang="nl-NL" smtClean="0"/>
              <a:t>5</a:t>
            </a:fld>
            <a:endParaRPr lang="nl-NL"/>
          </a:p>
        </p:txBody>
      </p:sp>
      <mc:AlternateContent xmlns:mc="http://schemas.openxmlformats.org/markup-compatibility/2006" xmlns:a14="http://schemas.microsoft.com/office/drawing/2010/main">
        <mc:Choice Requires="a14">
          <p:sp>
            <p:nvSpPr>
              <p:cNvPr id="4" name="Titel 3">
                <a:extLst>
                  <a:ext uri="{FF2B5EF4-FFF2-40B4-BE49-F238E27FC236}">
                    <a16:creationId xmlns:a16="http://schemas.microsoft.com/office/drawing/2014/main" id="{19B68964-A28E-45E5-9DE5-0715213D9984}"/>
                  </a:ext>
                </a:extLst>
              </p:cNvPr>
              <p:cNvSpPr>
                <a:spLocks noGrp="1"/>
              </p:cNvSpPr>
              <p:nvPr>
                <p:ph type="title"/>
              </p:nvPr>
            </p:nvSpPr>
            <p:spPr/>
            <p:txBody>
              <a:bodyPr>
                <a:normAutofit/>
              </a:bodyPr>
              <a:lstStyle/>
              <a:p>
                <a:r>
                  <a:rPr lang="nl-BE" dirty="0"/>
                  <a:t>Waarom is deze groep interessant?</a:t>
                </a:r>
                <a:br>
                  <a:rPr lang="nl-BE" dirty="0"/>
                </a:br>
                <a:r>
                  <a:rPr lang="nl-BE" dirty="0"/>
                  <a:t>Symmetriegroepen: 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a:t>
                </a:r>
              </a:p>
            </p:txBody>
          </p:sp>
        </mc:Choice>
        <mc:Fallback xmlns="">
          <p:sp>
            <p:nvSpPr>
              <p:cNvPr id="4" name="Titel 3">
                <a:extLst>
                  <a:ext uri="{FF2B5EF4-FFF2-40B4-BE49-F238E27FC236}">
                    <a16:creationId xmlns:a16="http://schemas.microsoft.com/office/drawing/2014/main" id="{19B68964-A28E-45E5-9DE5-0715213D9984}"/>
                  </a:ext>
                </a:extLst>
              </p:cNvPr>
              <p:cNvSpPr>
                <a:spLocks noGrp="1" noRot="1" noChangeAspect="1" noMove="1" noResize="1" noEditPoints="1" noAdjustHandles="1" noChangeArrowheads="1" noChangeShapeType="1" noTextEdit="1"/>
              </p:cNvSpPr>
              <p:nvPr>
                <p:ph type="title"/>
              </p:nvPr>
            </p:nvSpPr>
            <p:spPr>
              <a:blipFill>
                <a:blip r:embed="rId2"/>
                <a:stretch>
                  <a:fillRect l="-3655" b="-12755"/>
                </a:stretch>
              </a:blipFill>
            </p:spPr>
            <p:txBody>
              <a:bodyPr/>
              <a:lstStyle/>
              <a:p>
                <a:r>
                  <a:rPr lang="nl-BE">
                    <a:noFill/>
                  </a:rPr>
                  <a:t> </a:t>
                </a:r>
              </a:p>
            </p:txBody>
          </p:sp>
        </mc:Fallback>
      </mc:AlternateContent>
      <p:sp>
        <p:nvSpPr>
          <p:cNvPr id="5" name="Tijdelijke aanduiding voor tekst 4">
            <a:extLst>
              <a:ext uri="{FF2B5EF4-FFF2-40B4-BE49-F238E27FC236}">
                <a16:creationId xmlns:a16="http://schemas.microsoft.com/office/drawing/2014/main" id="{5D77CE3B-B818-4BD5-AA1B-64DB7BB50CD8}"/>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389130392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8FFEE504-42E8-45E2-B229-081E381ABEE8}"/>
                  </a:ext>
                </a:extLst>
              </p:cNvPr>
              <p:cNvSpPr>
                <a:spLocks noGrp="1"/>
              </p:cNvSpPr>
              <p:nvPr>
                <p:ph idx="1"/>
              </p:nvPr>
            </p:nvSpPr>
            <p:spPr>
              <a:xfrm>
                <a:off x="576000" y="1656000"/>
                <a:ext cx="6073375" cy="4464000"/>
              </a:xfrm>
            </p:spPr>
            <p:txBody>
              <a:bodyPr/>
              <a:lstStyle/>
              <a:p>
                <a:r>
                  <a:rPr lang="nl-BE" dirty="0"/>
                  <a:t>Bekijk het volgende filmpje: </a:t>
                </a:r>
                <a:r>
                  <a:rPr lang="nl-BE" dirty="0">
                    <a:hlinkClick r:id="rId2"/>
                  </a:rPr>
                  <a:t>https://www.youtube.com/watch?v=8cUiLMqNfHg</a:t>
                </a:r>
                <a:r>
                  <a:rPr lang="nl-BE" dirty="0"/>
                  <a:t> </a:t>
                </a:r>
              </a:p>
              <a:p>
                <a:endParaRPr lang="nl-BE" dirty="0"/>
              </a:p>
              <a:p>
                <a:r>
                  <a:rPr lang="nl-BE" dirty="0"/>
                  <a:t>De </a:t>
                </a:r>
                <a:r>
                  <a:rPr lang="nl-BE" dirty="0" err="1"/>
                  <a:t>symmetrieën</a:t>
                </a:r>
                <a:r>
                  <a:rPr lang="nl-BE" dirty="0"/>
                  <a:t> van het vierkant met de samenstelling van functies vormen een groep</a:t>
                </a:r>
              </a:p>
              <a:p>
                <a:r>
                  <a:rPr lang="nl-BE" dirty="0"/>
                  <a:t>Notatie: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of gewoon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oMath>
                </a14:m>
                <a:endParaRPr lang="nl-BE" dirty="0"/>
              </a:p>
              <a:p>
                <a:endParaRPr lang="nl-BE" dirty="0"/>
              </a:p>
            </p:txBody>
          </p:sp>
        </mc:Choice>
        <mc:Fallback xmlns="">
          <p:sp>
            <p:nvSpPr>
              <p:cNvPr id="2" name="Tijdelijke aanduiding voor inhoud 1">
                <a:extLst>
                  <a:ext uri="{FF2B5EF4-FFF2-40B4-BE49-F238E27FC236}">
                    <a16:creationId xmlns:a16="http://schemas.microsoft.com/office/drawing/2014/main" id="{8FFEE504-42E8-45E2-B229-081E381ABEE8}"/>
                  </a:ext>
                </a:extLst>
              </p:cNvPr>
              <p:cNvSpPr>
                <a:spLocks noGrp="1" noRot="1" noChangeAspect="1" noMove="1" noResize="1" noEditPoints="1" noAdjustHandles="1" noChangeArrowheads="1" noChangeShapeType="1" noTextEdit="1"/>
              </p:cNvSpPr>
              <p:nvPr>
                <p:ph idx="1"/>
              </p:nvPr>
            </p:nvSpPr>
            <p:spPr>
              <a:xfrm>
                <a:off x="576000" y="1656000"/>
                <a:ext cx="6073375" cy="4464000"/>
              </a:xfrm>
              <a:blipFill>
                <a:blip r:embed="rId3"/>
                <a:stretch>
                  <a:fillRect l="-1304"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50AC8182-0227-49F9-BAEF-950B76FDF199}"/>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27EEB390-383F-4FA4-B345-BB1ED96E43AC}"/>
              </a:ext>
            </a:extLst>
          </p:cNvPr>
          <p:cNvSpPr>
            <a:spLocks noGrp="1"/>
          </p:cNvSpPr>
          <p:nvPr>
            <p:ph type="sldNum" sz="quarter" idx="12"/>
          </p:nvPr>
        </p:nvSpPr>
        <p:spPr/>
        <p:txBody>
          <a:bodyPr/>
          <a:lstStyle/>
          <a:p>
            <a:fld id="{0A297500-7527-634B-90F4-69D0994C32B4}" type="slidenum">
              <a:rPr lang="nl-NL" smtClean="0"/>
              <a:t>6</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2CC90ED8-675B-43C8-9390-51354716037C}"/>
                  </a:ext>
                </a:extLst>
              </p:cNvPr>
              <p:cNvSpPr>
                <a:spLocks noGrp="1"/>
              </p:cNvSpPr>
              <p:nvPr>
                <p:ph type="title"/>
              </p:nvPr>
            </p:nvSpPr>
            <p:spPr/>
            <p:txBody>
              <a:bodyPr/>
              <a:lstStyle/>
              <a:p>
                <a:r>
                  <a:rPr lang="nl-BE" dirty="0"/>
                  <a:t>Symmetriegroepen: 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endParaRPr lang="nl-BE" dirty="0"/>
              </a:p>
            </p:txBody>
          </p:sp>
        </mc:Choice>
        <mc:Fallback xmlns="">
          <p:sp>
            <p:nvSpPr>
              <p:cNvPr id="5" name="Titel 4">
                <a:extLst>
                  <a:ext uri="{FF2B5EF4-FFF2-40B4-BE49-F238E27FC236}">
                    <a16:creationId xmlns:a16="http://schemas.microsoft.com/office/drawing/2014/main" id="{2CC90ED8-675B-43C8-9390-51354716037C}"/>
                  </a:ext>
                </a:extLst>
              </p:cNvPr>
              <p:cNvSpPr>
                <a:spLocks noGrp="1" noRot="1" noChangeAspect="1" noMove="1" noResize="1" noEditPoints="1" noAdjustHandles="1" noChangeArrowheads="1" noChangeShapeType="1" noTextEdit="1"/>
              </p:cNvSpPr>
              <p:nvPr>
                <p:ph type="title"/>
              </p:nvPr>
            </p:nvSpPr>
            <p:spPr>
              <a:blipFill>
                <a:blip r:embed="rId4"/>
                <a:stretch>
                  <a:fillRect l="-2759" b="-3175"/>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8E1A76BE-8D96-4D64-83F8-7E3B0C6690B1}"/>
              </a:ext>
            </a:extLst>
          </p:cNvPr>
          <p:cNvPicPr>
            <a:picLocks noChangeAspect="1"/>
          </p:cNvPicPr>
          <p:nvPr/>
        </p:nvPicPr>
        <p:blipFill>
          <a:blip r:embed="rId5"/>
          <a:stretch>
            <a:fillRect/>
          </a:stretch>
        </p:blipFill>
        <p:spPr>
          <a:xfrm>
            <a:off x="6649375" y="1656000"/>
            <a:ext cx="5420571" cy="4464000"/>
          </a:xfrm>
          <a:prstGeom prst="rect">
            <a:avLst/>
          </a:prstGeom>
        </p:spPr>
      </p:pic>
      <p:sp>
        <p:nvSpPr>
          <p:cNvPr id="8" name="Rechthoek 7">
            <a:extLst>
              <a:ext uri="{FF2B5EF4-FFF2-40B4-BE49-F238E27FC236}">
                <a16:creationId xmlns:a16="http://schemas.microsoft.com/office/drawing/2014/main" id="{12897551-467F-4217-A917-F3FAEEB05902}"/>
              </a:ext>
            </a:extLst>
          </p:cNvPr>
          <p:cNvSpPr/>
          <p:nvPr/>
        </p:nvSpPr>
        <p:spPr>
          <a:xfrm>
            <a:off x="6649373" y="1656000"/>
            <a:ext cx="5420571" cy="4463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955C4E84-BBFB-43A3-9ADB-19069F89A190}"/>
              </a:ext>
            </a:extLst>
          </p:cNvPr>
          <p:cNvSpPr/>
          <p:nvPr/>
        </p:nvSpPr>
        <p:spPr>
          <a:xfrm>
            <a:off x="660337" y="3429000"/>
            <a:ext cx="5904699" cy="1890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69667370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A00ECF22-110F-48D0-B449-5CBFF4603F10}"/>
                  </a:ext>
                </a:extLst>
              </p:cNvPr>
              <p:cNvSpPr>
                <a:spLocks noGrp="1"/>
              </p:cNvSpPr>
              <p:nvPr>
                <p:ph idx="1"/>
              </p:nvPr>
            </p:nvSpPr>
            <p:spPr/>
            <p:txBody>
              <a:bodyPr/>
              <a:lstStyle/>
              <a:p>
                <a:r>
                  <a:rPr lang="nl-BE" dirty="0"/>
                  <a:t>Welke overeenkomsten zijn er tussen de structuur van de Cayleytabellen van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a:t>
                </a:r>
              </a:p>
              <a:p>
                <a:pPr marL="0" indent="0">
                  <a:buNone/>
                </a:pPr>
                <a:r>
                  <a:rPr lang="nl-BE" dirty="0"/>
                  <a:t> </a:t>
                </a:r>
              </a:p>
            </p:txBody>
          </p:sp>
        </mc:Choice>
        <mc:Fallback xmlns="">
          <p:sp>
            <p:nvSpPr>
              <p:cNvPr id="2" name="Tijdelijke aanduiding voor inhoud 1">
                <a:extLst>
                  <a:ext uri="{FF2B5EF4-FFF2-40B4-BE49-F238E27FC236}">
                    <a16:creationId xmlns:a16="http://schemas.microsoft.com/office/drawing/2014/main" id="{A00ECF22-110F-48D0-B449-5CBFF4603F10}"/>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DBFC33B1-D789-47A3-80B2-A880A7C5C11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17F897A5-D3AB-47CB-AE6F-AB588943D130}"/>
              </a:ext>
            </a:extLst>
          </p:cNvPr>
          <p:cNvSpPr>
            <a:spLocks noGrp="1"/>
          </p:cNvSpPr>
          <p:nvPr>
            <p:ph type="sldNum" sz="quarter" idx="12"/>
          </p:nvPr>
        </p:nvSpPr>
        <p:spPr/>
        <p:txBody>
          <a:bodyPr/>
          <a:lstStyle/>
          <a:p>
            <a:fld id="{0A297500-7527-634B-90F4-69D0994C32B4}" type="slidenum">
              <a:rPr lang="nl-NL" smtClean="0"/>
              <a:t>7</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3DA0ECF9-C4B6-44A9-B077-8CE44A760B8A}"/>
                  </a:ext>
                </a:extLst>
              </p:cNvPr>
              <p:cNvSpPr>
                <a:spLocks noGrp="1"/>
              </p:cNvSpPr>
              <p:nvPr>
                <p:ph type="title"/>
              </p:nvPr>
            </p:nvSpPr>
            <p:spPr/>
            <p:txBody>
              <a:bodyPr/>
              <a:lstStyle/>
              <a:p>
                <a:r>
                  <a:rPr lang="nl-BE" dirty="0"/>
                  <a:t>Overeenkomsten tussen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p:txBody>
          </p:sp>
        </mc:Choice>
        <mc:Fallback xmlns="">
          <p:sp>
            <p:nvSpPr>
              <p:cNvPr id="5" name="Titel 4">
                <a:extLst>
                  <a:ext uri="{FF2B5EF4-FFF2-40B4-BE49-F238E27FC236}">
                    <a16:creationId xmlns:a16="http://schemas.microsoft.com/office/drawing/2014/main" id="{3DA0ECF9-C4B6-44A9-B077-8CE44A760B8A}"/>
                  </a:ext>
                </a:extLst>
              </p:cNvPr>
              <p:cNvSpPr>
                <a:spLocks noGrp="1" noRot="1" noChangeAspect="1" noMove="1" noResize="1" noEditPoints="1" noAdjustHandles="1" noChangeArrowheads="1" noChangeShapeType="1" noTextEdit="1"/>
              </p:cNvSpPr>
              <p:nvPr>
                <p:ph type="title"/>
              </p:nvPr>
            </p:nvSpPr>
            <p:spPr>
              <a:blipFill>
                <a:blip r:embed="rId3"/>
                <a:stretch>
                  <a:fillRect l="-2759" b="-3175"/>
                </a:stretch>
              </a:blipFill>
            </p:spPr>
            <p:txBody>
              <a:bodyPr/>
              <a:lstStyle/>
              <a:p>
                <a:r>
                  <a:rPr lang="nl-BE">
                    <a:noFill/>
                  </a:rPr>
                  <a:t> </a:t>
                </a:r>
              </a:p>
            </p:txBody>
          </p:sp>
        </mc:Fallback>
      </mc:AlternateContent>
      <p:pic>
        <p:nvPicPr>
          <p:cNvPr id="6" name="Afbeelding 5">
            <a:extLst>
              <a:ext uri="{FF2B5EF4-FFF2-40B4-BE49-F238E27FC236}">
                <a16:creationId xmlns:a16="http://schemas.microsoft.com/office/drawing/2014/main" id="{F30CBE2F-4C8E-44A9-A4FF-929F90AF5559}"/>
              </a:ext>
            </a:extLst>
          </p:cNvPr>
          <p:cNvPicPr>
            <a:picLocks noChangeAspect="1"/>
          </p:cNvPicPr>
          <p:nvPr/>
        </p:nvPicPr>
        <p:blipFill>
          <a:blip r:embed="rId4"/>
          <a:stretch>
            <a:fillRect/>
          </a:stretch>
        </p:blipFill>
        <p:spPr>
          <a:xfrm>
            <a:off x="1347155" y="2561445"/>
            <a:ext cx="4193490" cy="4089519"/>
          </a:xfrm>
          <a:prstGeom prst="rect">
            <a:avLst/>
          </a:prstGeom>
        </p:spPr>
      </p:pic>
      <p:pic>
        <p:nvPicPr>
          <p:cNvPr id="7" name="Afbeelding 6">
            <a:extLst>
              <a:ext uri="{FF2B5EF4-FFF2-40B4-BE49-F238E27FC236}">
                <a16:creationId xmlns:a16="http://schemas.microsoft.com/office/drawing/2014/main" id="{E7078B7F-E140-4B67-8036-BE21AC839EA5}"/>
              </a:ext>
            </a:extLst>
          </p:cNvPr>
          <p:cNvPicPr>
            <a:picLocks noChangeAspect="1"/>
          </p:cNvPicPr>
          <p:nvPr/>
        </p:nvPicPr>
        <p:blipFill>
          <a:blip r:embed="rId5"/>
          <a:stretch>
            <a:fillRect/>
          </a:stretch>
        </p:blipFill>
        <p:spPr>
          <a:xfrm>
            <a:off x="6096000" y="2561445"/>
            <a:ext cx="4965845" cy="4089519"/>
          </a:xfrm>
          <a:prstGeom prst="rect">
            <a:avLst/>
          </a:prstGeom>
        </p:spPr>
      </p:pic>
    </p:spTree>
    <p:extLst>
      <p:ext uri="{BB962C8B-B14F-4D97-AF65-F5344CB8AC3E}">
        <p14:creationId xmlns:p14="http://schemas.microsoft.com/office/powerpoint/2010/main" val="317023437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A00ECF22-110F-48D0-B449-5CBFF4603F10}"/>
                  </a:ext>
                </a:extLst>
              </p:cNvPr>
              <p:cNvSpPr>
                <a:spLocks noGrp="1"/>
              </p:cNvSpPr>
              <p:nvPr>
                <p:ph idx="1"/>
              </p:nvPr>
            </p:nvSpPr>
            <p:spPr/>
            <p:txBody>
              <a:bodyPr/>
              <a:lstStyle/>
              <a:p>
                <a:r>
                  <a:rPr lang="nl-BE" dirty="0"/>
                  <a:t>Welke overeenkomsten zijn er tussen de structuur van de Cayleytabellen van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a:t>
                </a:r>
              </a:p>
              <a:p>
                <a:pPr marL="0" indent="0">
                  <a:buNone/>
                </a:pPr>
                <a:r>
                  <a:rPr lang="nl-BE" dirty="0"/>
                  <a:t> </a:t>
                </a:r>
              </a:p>
            </p:txBody>
          </p:sp>
        </mc:Choice>
        <mc:Fallback xmlns="">
          <p:sp>
            <p:nvSpPr>
              <p:cNvPr id="2" name="Tijdelijke aanduiding voor inhoud 1">
                <a:extLst>
                  <a:ext uri="{FF2B5EF4-FFF2-40B4-BE49-F238E27FC236}">
                    <a16:creationId xmlns:a16="http://schemas.microsoft.com/office/drawing/2014/main" id="{A00ECF22-110F-48D0-B449-5CBFF4603F10}"/>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DBFC33B1-D789-47A3-80B2-A880A7C5C11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17F897A5-D3AB-47CB-AE6F-AB588943D130}"/>
              </a:ext>
            </a:extLst>
          </p:cNvPr>
          <p:cNvSpPr>
            <a:spLocks noGrp="1"/>
          </p:cNvSpPr>
          <p:nvPr>
            <p:ph type="sldNum" sz="quarter" idx="12"/>
          </p:nvPr>
        </p:nvSpPr>
        <p:spPr/>
        <p:txBody>
          <a:bodyPr/>
          <a:lstStyle/>
          <a:p>
            <a:fld id="{0A297500-7527-634B-90F4-69D0994C32B4}" type="slidenum">
              <a:rPr lang="nl-NL" smtClean="0"/>
              <a:t>8</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3DA0ECF9-C4B6-44A9-B077-8CE44A760B8A}"/>
                  </a:ext>
                </a:extLst>
              </p:cNvPr>
              <p:cNvSpPr>
                <a:spLocks noGrp="1"/>
              </p:cNvSpPr>
              <p:nvPr>
                <p:ph type="title"/>
              </p:nvPr>
            </p:nvSpPr>
            <p:spPr/>
            <p:txBody>
              <a:bodyPr/>
              <a:lstStyle/>
              <a:p>
                <a:r>
                  <a:rPr lang="nl-BE" dirty="0"/>
                  <a:t>Overeenkomsten tussen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p:txBody>
          </p:sp>
        </mc:Choice>
        <mc:Fallback xmlns="">
          <p:sp>
            <p:nvSpPr>
              <p:cNvPr id="5" name="Titel 4">
                <a:extLst>
                  <a:ext uri="{FF2B5EF4-FFF2-40B4-BE49-F238E27FC236}">
                    <a16:creationId xmlns:a16="http://schemas.microsoft.com/office/drawing/2014/main" id="{3DA0ECF9-C4B6-44A9-B077-8CE44A760B8A}"/>
                  </a:ext>
                </a:extLst>
              </p:cNvPr>
              <p:cNvSpPr>
                <a:spLocks noGrp="1" noRot="1" noChangeAspect="1" noMove="1" noResize="1" noEditPoints="1" noAdjustHandles="1" noChangeArrowheads="1" noChangeShapeType="1" noTextEdit="1"/>
              </p:cNvSpPr>
              <p:nvPr>
                <p:ph type="title"/>
              </p:nvPr>
            </p:nvSpPr>
            <p:spPr>
              <a:blipFill>
                <a:blip r:embed="rId3"/>
                <a:stretch>
                  <a:fillRect l="-2759" b="-3175"/>
                </a:stretch>
              </a:blipFill>
            </p:spPr>
            <p:txBody>
              <a:bodyPr/>
              <a:lstStyle/>
              <a:p>
                <a:r>
                  <a:rPr lang="nl-BE">
                    <a:noFill/>
                  </a:rPr>
                  <a:t> </a:t>
                </a:r>
              </a:p>
            </p:txBody>
          </p:sp>
        </mc:Fallback>
      </mc:AlternateContent>
      <p:pic>
        <p:nvPicPr>
          <p:cNvPr id="6" name="Afbeelding 5">
            <a:extLst>
              <a:ext uri="{FF2B5EF4-FFF2-40B4-BE49-F238E27FC236}">
                <a16:creationId xmlns:a16="http://schemas.microsoft.com/office/drawing/2014/main" id="{F30CBE2F-4C8E-44A9-A4FF-929F90AF5559}"/>
              </a:ext>
            </a:extLst>
          </p:cNvPr>
          <p:cNvPicPr>
            <a:picLocks noChangeAspect="1"/>
          </p:cNvPicPr>
          <p:nvPr/>
        </p:nvPicPr>
        <p:blipFill>
          <a:blip r:embed="rId4"/>
          <a:stretch>
            <a:fillRect/>
          </a:stretch>
        </p:blipFill>
        <p:spPr>
          <a:xfrm>
            <a:off x="1347155" y="2561445"/>
            <a:ext cx="4193490" cy="4089519"/>
          </a:xfrm>
          <a:prstGeom prst="rect">
            <a:avLst/>
          </a:prstGeom>
        </p:spPr>
      </p:pic>
      <p:pic>
        <p:nvPicPr>
          <p:cNvPr id="7" name="Afbeelding 6">
            <a:extLst>
              <a:ext uri="{FF2B5EF4-FFF2-40B4-BE49-F238E27FC236}">
                <a16:creationId xmlns:a16="http://schemas.microsoft.com/office/drawing/2014/main" id="{E7078B7F-E140-4B67-8036-BE21AC839EA5}"/>
              </a:ext>
            </a:extLst>
          </p:cNvPr>
          <p:cNvPicPr>
            <a:picLocks noChangeAspect="1"/>
          </p:cNvPicPr>
          <p:nvPr/>
        </p:nvPicPr>
        <p:blipFill>
          <a:blip r:embed="rId5"/>
          <a:stretch>
            <a:fillRect/>
          </a:stretch>
        </p:blipFill>
        <p:spPr>
          <a:xfrm>
            <a:off x="6096000" y="2561445"/>
            <a:ext cx="4965845" cy="4089519"/>
          </a:xfrm>
          <a:prstGeom prst="rect">
            <a:avLst/>
          </a:prstGeom>
        </p:spPr>
      </p:pic>
      <p:sp>
        <p:nvSpPr>
          <p:cNvPr id="9" name="Rechthoek 8">
            <a:extLst>
              <a:ext uri="{FF2B5EF4-FFF2-40B4-BE49-F238E27FC236}">
                <a16:creationId xmlns:a16="http://schemas.microsoft.com/office/drawing/2014/main" id="{20A953E4-2CAA-4B9F-911B-9484CAC53F48}"/>
              </a:ext>
            </a:extLst>
          </p:cNvPr>
          <p:cNvSpPr/>
          <p:nvPr/>
        </p:nvSpPr>
        <p:spPr>
          <a:xfrm>
            <a:off x="1407557" y="2649298"/>
            <a:ext cx="2246050" cy="2250714"/>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0" name="Rechthoek 9">
            <a:extLst>
              <a:ext uri="{FF2B5EF4-FFF2-40B4-BE49-F238E27FC236}">
                <a16:creationId xmlns:a16="http://schemas.microsoft.com/office/drawing/2014/main" id="{96D3ED64-2E01-475D-BAC3-6242EDE092AD}"/>
              </a:ext>
            </a:extLst>
          </p:cNvPr>
          <p:cNvSpPr/>
          <p:nvPr/>
        </p:nvSpPr>
        <p:spPr>
          <a:xfrm>
            <a:off x="6349990" y="2649298"/>
            <a:ext cx="2483291" cy="2171278"/>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1" name="Rechthoek 10">
            <a:extLst>
              <a:ext uri="{FF2B5EF4-FFF2-40B4-BE49-F238E27FC236}">
                <a16:creationId xmlns:a16="http://schemas.microsoft.com/office/drawing/2014/main" id="{23C2C4F3-E300-4238-9943-06BDBCEF727F}"/>
              </a:ext>
            </a:extLst>
          </p:cNvPr>
          <p:cNvSpPr/>
          <p:nvPr/>
        </p:nvSpPr>
        <p:spPr>
          <a:xfrm>
            <a:off x="3688653" y="4891596"/>
            <a:ext cx="1892889" cy="1759368"/>
          </a:xfrm>
          <a:prstGeom prst="rect">
            <a:avLst/>
          </a:prstGeom>
          <a:noFill/>
          <a:ln w="571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2" name="Rechthoek 11">
            <a:extLst>
              <a:ext uri="{FF2B5EF4-FFF2-40B4-BE49-F238E27FC236}">
                <a16:creationId xmlns:a16="http://schemas.microsoft.com/office/drawing/2014/main" id="{AB64F06A-CAA8-4AAD-9C97-A28FA93126FB}"/>
              </a:ext>
            </a:extLst>
          </p:cNvPr>
          <p:cNvSpPr/>
          <p:nvPr/>
        </p:nvSpPr>
        <p:spPr>
          <a:xfrm>
            <a:off x="8833282" y="4820576"/>
            <a:ext cx="2011564" cy="1727954"/>
          </a:xfrm>
          <a:prstGeom prst="rect">
            <a:avLst/>
          </a:prstGeom>
          <a:noFill/>
          <a:ln w="571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3" name="Rechthoek 12">
            <a:extLst>
              <a:ext uri="{FF2B5EF4-FFF2-40B4-BE49-F238E27FC236}">
                <a16:creationId xmlns:a16="http://schemas.microsoft.com/office/drawing/2014/main" id="{0758679C-26D4-42C5-BE32-B3F407B653F6}"/>
              </a:ext>
            </a:extLst>
          </p:cNvPr>
          <p:cNvSpPr/>
          <p:nvPr/>
        </p:nvSpPr>
        <p:spPr>
          <a:xfrm>
            <a:off x="8898047" y="2649298"/>
            <a:ext cx="1946800" cy="212735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4" name="Rechthoek 13">
            <a:extLst>
              <a:ext uri="{FF2B5EF4-FFF2-40B4-BE49-F238E27FC236}">
                <a16:creationId xmlns:a16="http://schemas.microsoft.com/office/drawing/2014/main" id="{D0F046B6-94C9-45C2-BA02-8E8CBEAD39A5}"/>
              </a:ext>
            </a:extLst>
          </p:cNvPr>
          <p:cNvSpPr/>
          <p:nvPr/>
        </p:nvSpPr>
        <p:spPr>
          <a:xfrm>
            <a:off x="6384827" y="4891596"/>
            <a:ext cx="2377627" cy="165693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5" name="Rechthoek 14">
            <a:extLst>
              <a:ext uri="{FF2B5EF4-FFF2-40B4-BE49-F238E27FC236}">
                <a16:creationId xmlns:a16="http://schemas.microsoft.com/office/drawing/2014/main" id="{E5D134B3-E604-490E-AE7F-147282074BCF}"/>
              </a:ext>
            </a:extLst>
          </p:cNvPr>
          <p:cNvSpPr/>
          <p:nvPr/>
        </p:nvSpPr>
        <p:spPr>
          <a:xfrm>
            <a:off x="3718374" y="2649299"/>
            <a:ext cx="1822272" cy="2197298"/>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6" name="Rechthoek 15">
            <a:extLst>
              <a:ext uri="{FF2B5EF4-FFF2-40B4-BE49-F238E27FC236}">
                <a16:creationId xmlns:a16="http://schemas.microsoft.com/office/drawing/2014/main" id="{01FD5F6E-05BC-409D-AA67-49CD3374C658}"/>
              </a:ext>
            </a:extLst>
          </p:cNvPr>
          <p:cNvSpPr/>
          <p:nvPr/>
        </p:nvSpPr>
        <p:spPr>
          <a:xfrm>
            <a:off x="1389262" y="4945011"/>
            <a:ext cx="2246050" cy="165693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7" name="Rechthoek 16">
            <a:extLst>
              <a:ext uri="{FF2B5EF4-FFF2-40B4-BE49-F238E27FC236}">
                <a16:creationId xmlns:a16="http://schemas.microsoft.com/office/drawing/2014/main" id="{61B65779-F2F0-47CF-84C2-C70A965142D1}"/>
              </a:ext>
            </a:extLst>
          </p:cNvPr>
          <p:cNvSpPr/>
          <p:nvPr/>
        </p:nvSpPr>
        <p:spPr>
          <a:xfrm>
            <a:off x="3758623" y="3535170"/>
            <a:ext cx="804499"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8" name="Rechthoek 17">
            <a:extLst>
              <a:ext uri="{FF2B5EF4-FFF2-40B4-BE49-F238E27FC236}">
                <a16:creationId xmlns:a16="http://schemas.microsoft.com/office/drawing/2014/main" id="{255ED357-1C5C-4C92-A142-B738CD2D8FD5}"/>
              </a:ext>
            </a:extLst>
          </p:cNvPr>
          <p:cNvSpPr/>
          <p:nvPr/>
        </p:nvSpPr>
        <p:spPr>
          <a:xfrm>
            <a:off x="4632023" y="2649299"/>
            <a:ext cx="804499"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9" name="Rechthoek 18">
            <a:extLst>
              <a:ext uri="{FF2B5EF4-FFF2-40B4-BE49-F238E27FC236}">
                <a16:creationId xmlns:a16="http://schemas.microsoft.com/office/drawing/2014/main" id="{99C377E1-6B16-4D1C-966A-4DA582836F8B}"/>
              </a:ext>
            </a:extLst>
          </p:cNvPr>
          <p:cNvSpPr/>
          <p:nvPr/>
        </p:nvSpPr>
        <p:spPr>
          <a:xfrm>
            <a:off x="8898047" y="3517415"/>
            <a:ext cx="885145"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0" name="Rechthoek 19">
            <a:extLst>
              <a:ext uri="{FF2B5EF4-FFF2-40B4-BE49-F238E27FC236}">
                <a16:creationId xmlns:a16="http://schemas.microsoft.com/office/drawing/2014/main" id="{104936B1-79CE-49FC-9356-7B6B5234A8EC}"/>
              </a:ext>
            </a:extLst>
          </p:cNvPr>
          <p:cNvSpPr/>
          <p:nvPr/>
        </p:nvSpPr>
        <p:spPr>
          <a:xfrm>
            <a:off x="9855078" y="2649299"/>
            <a:ext cx="929366"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1" name="Rechthoek 20">
            <a:extLst>
              <a:ext uri="{FF2B5EF4-FFF2-40B4-BE49-F238E27FC236}">
                <a16:creationId xmlns:a16="http://schemas.microsoft.com/office/drawing/2014/main" id="{F6CCEBE7-AE27-458F-8E41-F6C33D8E04AC}"/>
              </a:ext>
            </a:extLst>
          </p:cNvPr>
          <p:cNvSpPr/>
          <p:nvPr/>
        </p:nvSpPr>
        <p:spPr>
          <a:xfrm>
            <a:off x="9855077" y="3120009"/>
            <a:ext cx="885145"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2" name="Rechthoek 21">
            <a:extLst>
              <a:ext uri="{FF2B5EF4-FFF2-40B4-BE49-F238E27FC236}">
                <a16:creationId xmlns:a16="http://schemas.microsoft.com/office/drawing/2014/main" id="{A33C65E5-9B2E-4EF6-B8FF-BC40BB89398F}"/>
              </a:ext>
            </a:extLst>
          </p:cNvPr>
          <p:cNvSpPr/>
          <p:nvPr/>
        </p:nvSpPr>
        <p:spPr>
          <a:xfrm>
            <a:off x="4629511" y="3073955"/>
            <a:ext cx="807012"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3" name="Rechthoek 22">
            <a:extLst>
              <a:ext uri="{FF2B5EF4-FFF2-40B4-BE49-F238E27FC236}">
                <a16:creationId xmlns:a16="http://schemas.microsoft.com/office/drawing/2014/main" id="{2CEFD023-F906-41CE-961C-FFFDBCED2946}"/>
              </a:ext>
            </a:extLst>
          </p:cNvPr>
          <p:cNvSpPr/>
          <p:nvPr/>
        </p:nvSpPr>
        <p:spPr>
          <a:xfrm>
            <a:off x="1417713" y="5805457"/>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4" name="Rechthoek 23">
            <a:extLst>
              <a:ext uri="{FF2B5EF4-FFF2-40B4-BE49-F238E27FC236}">
                <a16:creationId xmlns:a16="http://schemas.microsoft.com/office/drawing/2014/main" id="{758ED418-6D5F-4439-A97E-5F4C2E12F59D}"/>
              </a:ext>
            </a:extLst>
          </p:cNvPr>
          <p:cNvSpPr/>
          <p:nvPr/>
        </p:nvSpPr>
        <p:spPr>
          <a:xfrm>
            <a:off x="8302462" y="4900012"/>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5" name="Rechthoek 24">
            <a:extLst>
              <a:ext uri="{FF2B5EF4-FFF2-40B4-BE49-F238E27FC236}">
                <a16:creationId xmlns:a16="http://schemas.microsoft.com/office/drawing/2014/main" id="{34E7A0A5-1D4C-4567-BAC3-C19840755A03}"/>
              </a:ext>
            </a:extLst>
          </p:cNvPr>
          <p:cNvSpPr/>
          <p:nvPr/>
        </p:nvSpPr>
        <p:spPr>
          <a:xfrm>
            <a:off x="3188984" y="4976989"/>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6" name="Rechthoek 25">
            <a:extLst>
              <a:ext uri="{FF2B5EF4-FFF2-40B4-BE49-F238E27FC236}">
                <a16:creationId xmlns:a16="http://schemas.microsoft.com/office/drawing/2014/main" id="{27C05666-72B9-4DB2-8779-BF54F07D4058}"/>
              </a:ext>
            </a:extLst>
          </p:cNvPr>
          <p:cNvSpPr/>
          <p:nvPr/>
        </p:nvSpPr>
        <p:spPr>
          <a:xfrm>
            <a:off x="6384827" y="5677443"/>
            <a:ext cx="455476" cy="81409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7" name="Rechthoek 26">
            <a:extLst>
              <a:ext uri="{FF2B5EF4-FFF2-40B4-BE49-F238E27FC236}">
                <a16:creationId xmlns:a16="http://schemas.microsoft.com/office/drawing/2014/main" id="{24EFB653-3035-44F6-AB3F-66AC214FA0C2}"/>
              </a:ext>
            </a:extLst>
          </p:cNvPr>
          <p:cNvSpPr/>
          <p:nvPr/>
        </p:nvSpPr>
        <p:spPr>
          <a:xfrm>
            <a:off x="6832374" y="5677443"/>
            <a:ext cx="455476" cy="802151"/>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8" name="Rechthoek 27">
            <a:extLst>
              <a:ext uri="{FF2B5EF4-FFF2-40B4-BE49-F238E27FC236}">
                <a16:creationId xmlns:a16="http://schemas.microsoft.com/office/drawing/2014/main" id="{468AA850-E20E-49BA-927F-0551C19352D1}"/>
              </a:ext>
            </a:extLst>
          </p:cNvPr>
          <p:cNvSpPr/>
          <p:nvPr/>
        </p:nvSpPr>
        <p:spPr>
          <a:xfrm>
            <a:off x="1873189" y="5807379"/>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Tree>
    <p:extLst>
      <p:ext uri="{BB962C8B-B14F-4D97-AF65-F5344CB8AC3E}">
        <p14:creationId xmlns:p14="http://schemas.microsoft.com/office/powerpoint/2010/main" val="95316500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A00ECF22-110F-48D0-B449-5CBFF4603F10}"/>
                  </a:ext>
                </a:extLst>
              </p:cNvPr>
              <p:cNvSpPr>
                <a:spLocks noGrp="1"/>
              </p:cNvSpPr>
              <p:nvPr>
                <p:ph idx="1"/>
              </p:nvPr>
            </p:nvSpPr>
            <p:spPr/>
            <p:txBody>
              <a:bodyPr/>
              <a:lstStyle/>
              <a:p>
                <a:r>
                  <a:rPr lang="nl-BE" dirty="0"/>
                  <a:t>De Cayleytabellen van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hebben exact dezelfde structuur!</a:t>
                </a:r>
              </a:p>
              <a:p>
                <a:r>
                  <a:rPr lang="nl-BE" dirty="0"/>
                  <a:t>Herinner vorige les: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zullen isomorf zijn! Welk isomorfisme?</a:t>
                </a:r>
              </a:p>
              <a:p>
                <a:pPr marL="0" indent="0">
                  <a:buNone/>
                </a:pPr>
                <a:r>
                  <a:rPr lang="nl-BE" dirty="0"/>
                  <a:t> </a:t>
                </a:r>
              </a:p>
            </p:txBody>
          </p:sp>
        </mc:Choice>
        <mc:Fallback xmlns="">
          <p:sp>
            <p:nvSpPr>
              <p:cNvPr id="2" name="Tijdelijke aanduiding voor inhoud 1">
                <a:extLst>
                  <a:ext uri="{FF2B5EF4-FFF2-40B4-BE49-F238E27FC236}">
                    <a16:creationId xmlns:a16="http://schemas.microsoft.com/office/drawing/2014/main" id="{A00ECF22-110F-48D0-B449-5CBFF4603F10}"/>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DBFC33B1-D789-47A3-80B2-A880A7C5C11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17F897A5-D3AB-47CB-AE6F-AB588943D130}"/>
              </a:ext>
            </a:extLst>
          </p:cNvPr>
          <p:cNvSpPr>
            <a:spLocks noGrp="1"/>
          </p:cNvSpPr>
          <p:nvPr>
            <p:ph type="sldNum" sz="quarter" idx="12"/>
          </p:nvPr>
        </p:nvSpPr>
        <p:spPr/>
        <p:txBody>
          <a:bodyPr/>
          <a:lstStyle/>
          <a:p>
            <a:fld id="{0A297500-7527-634B-90F4-69D0994C32B4}" type="slidenum">
              <a:rPr lang="nl-NL" smtClean="0"/>
              <a:t>9</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3DA0ECF9-C4B6-44A9-B077-8CE44A760B8A}"/>
                  </a:ext>
                </a:extLst>
              </p:cNvPr>
              <p:cNvSpPr>
                <a:spLocks noGrp="1"/>
              </p:cNvSpPr>
              <p:nvPr>
                <p:ph type="title"/>
              </p:nvPr>
            </p:nvSpPr>
            <p:spPr/>
            <p:txBody>
              <a:bodyPr/>
              <a:lstStyle/>
              <a:p>
                <a:r>
                  <a:rPr lang="nl-BE" dirty="0"/>
                  <a:t>Overeenkomsten tussen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p:txBody>
          </p:sp>
        </mc:Choice>
        <mc:Fallback xmlns="">
          <p:sp>
            <p:nvSpPr>
              <p:cNvPr id="5" name="Titel 4">
                <a:extLst>
                  <a:ext uri="{FF2B5EF4-FFF2-40B4-BE49-F238E27FC236}">
                    <a16:creationId xmlns:a16="http://schemas.microsoft.com/office/drawing/2014/main" id="{3DA0ECF9-C4B6-44A9-B077-8CE44A760B8A}"/>
                  </a:ext>
                </a:extLst>
              </p:cNvPr>
              <p:cNvSpPr>
                <a:spLocks noGrp="1" noRot="1" noChangeAspect="1" noMove="1" noResize="1" noEditPoints="1" noAdjustHandles="1" noChangeArrowheads="1" noChangeShapeType="1" noTextEdit="1"/>
              </p:cNvSpPr>
              <p:nvPr>
                <p:ph type="title"/>
              </p:nvPr>
            </p:nvSpPr>
            <p:spPr>
              <a:blipFill>
                <a:blip r:embed="rId3"/>
                <a:stretch>
                  <a:fillRect l="-2759" b="-3175"/>
                </a:stretch>
              </a:blipFill>
            </p:spPr>
            <p:txBody>
              <a:bodyPr/>
              <a:lstStyle/>
              <a:p>
                <a:r>
                  <a:rPr lang="nl-BE">
                    <a:noFill/>
                  </a:rPr>
                  <a:t> </a:t>
                </a:r>
              </a:p>
            </p:txBody>
          </p:sp>
        </mc:Fallback>
      </mc:AlternateContent>
      <p:pic>
        <p:nvPicPr>
          <p:cNvPr id="6" name="Afbeelding 5">
            <a:extLst>
              <a:ext uri="{FF2B5EF4-FFF2-40B4-BE49-F238E27FC236}">
                <a16:creationId xmlns:a16="http://schemas.microsoft.com/office/drawing/2014/main" id="{F30CBE2F-4C8E-44A9-A4FF-929F90AF5559}"/>
              </a:ext>
            </a:extLst>
          </p:cNvPr>
          <p:cNvPicPr>
            <a:picLocks noChangeAspect="1"/>
          </p:cNvPicPr>
          <p:nvPr/>
        </p:nvPicPr>
        <p:blipFill>
          <a:blip r:embed="rId4"/>
          <a:stretch>
            <a:fillRect/>
          </a:stretch>
        </p:blipFill>
        <p:spPr>
          <a:xfrm>
            <a:off x="1347155" y="2561445"/>
            <a:ext cx="4193490" cy="4089519"/>
          </a:xfrm>
          <a:prstGeom prst="rect">
            <a:avLst/>
          </a:prstGeom>
        </p:spPr>
      </p:pic>
      <p:pic>
        <p:nvPicPr>
          <p:cNvPr id="7" name="Afbeelding 6">
            <a:extLst>
              <a:ext uri="{FF2B5EF4-FFF2-40B4-BE49-F238E27FC236}">
                <a16:creationId xmlns:a16="http://schemas.microsoft.com/office/drawing/2014/main" id="{E7078B7F-E140-4B67-8036-BE21AC839EA5}"/>
              </a:ext>
            </a:extLst>
          </p:cNvPr>
          <p:cNvPicPr>
            <a:picLocks noChangeAspect="1"/>
          </p:cNvPicPr>
          <p:nvPr/>
        </p:nvPicPr>
        <p:blipFill>
          <a:blip r:embed="rId5"/>
          <a:stretch>
            <a:fillRect/>
          </a:stretch>
        </p:blipFill>
        <p:spPr>
          <a:xfrm>
            <a:off x="6096000" y="2561445"/>
            <a:ext cx="4965845" cy="4089519"/>
          </a:xfrm>
          <a:prstGeom prst="rect">
            <a:avLst/>
          </a:prstGeom>
        </p:spPr>
      </p:pic>
      <p:sp>
        <p:nvSpPr>
          <p:cNvPr id="9" name="Rechthoek 8">
            <a:extLst>
              <a:ext uri="{FF2B5EF4-FFF2-40B4-BE49-F238E27FC236}">
                <a16:creationId xmlns:a16="http://schemas.microsoft.com/office/drawing/2014/main" id="{20A953E4-2CAA-4B9F-911B-9484CAC53F48}"/>
              </a:ext>
            </a:extLst>
          </p:cNvPr>
          <p:cNvSpPr/>
          <p:nvPr/>
        </p:nvSpPr>
        <p:spPr>
          <a:xfrm>
            <a:off x="1407557" y="2649298"/>
            <a:ext cx="2246050" cy="2250714"/>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0" name="Rechthoek 9">
            <a:extLst>
              <a:ext uri="{FF2B5EF4-FFF2-40B4-BE49-F238E27FC236}">
                <a16:creationId xmlns:a16="http://schemas.microsoft.com/office/drawing/2014/main" id="{96D3ED64-2E01-475D-BAC3-6242EDE092AD}"/>
              </a:ext>
            </a:extLst>
          </p:cNvPr>
          <p:cNvSpPr/>
          <p:nvPr/>
        </p:nvSpPr>
        <p:spPr>
          <a:xfrm>
            <a:off x="6349990" y="2649298"/>
            <a:ext cx="2483291" cy="2171278"/>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1" name="Rechthoek 10">
            <a:extLst>
              <a:ext uri="{FF2B5EF4-FFF2-40B4-BE49-F238E27FC236}">
                <a16:creationId xmlns:a16="http://schemas.microsoft.com/office/drawing/2014/main" id="{23C2C4F3-E300-4238-9943-06BDBCEF727F}"/>
              </a:ext>
            </a:extLst>
          </p:cNvPr>
          <p:cNvSpPr/>
          <p:nvPr/>
        </p:nvSpPr>
        <p:spPr>
          <a:xfrm>
            <a:off x="3695714" y="4891596"/>
            <a:ext cx="1885828" cy="1759368"/>
          </a:xfrm>
          <a:prstGeom prst="rect">
            <a:avLst/>
          </a:prstGeom>
          <a:noFill/>
          <a:ln w="571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2" name="Rechthoek 11">
            <a:extLst>
              <a:ext uri="{FF2B5EF4-FFF2-40B4-BE49-F238E27FC236}">
                <a16:creationId xmlns:a16="http://schemas.microsoft.com/office/drawing/2014/main" id="{AB64F06A-CAA8-4AAD-9C97-A28FA93126FB}"/>
              </a:ext>
            </a:extLst>
          </p:cNvPr>
          <p:cNvSpPr/>
          <p:nvPr/>
        </p:nvSpPr>
        <p:spPr>
          <a:xfrm>
            <a:off x="8820338" y="4820576"/>
            <a:ext cx="2024508" cy="1727954"/>
          </a:xfrm>
          <a:prstGeom prst="rect">
            <a:avLst/>
          </a:prstGeom>
          <a:noFill/>
          <a:ln w="571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3" name="Rechthoek 12">
            <a:extLst>
              <a:ext uri="{FF2B5EF4-FFF2-40B4-BE49-F238E27FC236}">
                <a16:creationId xmlns:a16="http://schemas.microsoft.com/office/drawing/2014/main" id="{0758679C-26D4-42C5-BE32-B3F407B653F6}"/>
              </a:ext>
            </a:extLst>
          </p:cNvPr>
          <p:cNvSpPr/>
          <p:nvPr/>
        </p:nvSpPr>
        <p:spPr>
          <a:xfrm>
            <a:off x="8898047" y="2649298"/>
            <a:ext cx="1946800" cy="212735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4" name="Rechthoek 13">
            <a:extLst>
              <a:ext uri="{FF2B5EF4-FFF2-40B4-BE49-F238E27FC236}">
                <a16:creationId xmlns:a16="http://schemas.microsoft.com/office/drawing/2014/main" id="{D0F046B6-94C9-45C2-BA02-8E8CBEAD39A5}"/>
              </a:ext>
            </a:extLst>
          </p:cNvPr>
          <p:cNvSpPr/>
          <p:nvPr/>
        </p:nvSpPr>
        <p:spPr>
          <a:xfrm>
            <a:off x="6384827" y="4891596"/>
            <a:ext cx="2377627" cy="165693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5" name="Rechthoek 14">
            <a:extLst>
              <a:ext uri="{FF2B5EF4-FFF2-40B4-BE49-F238E27FC236}">
                <a16:creationId xmlns:a16="http://schemas.microsoft.com/office/drawing/2014/main" id="{E5D134B3-E604-490E-AE7F-147282074BCF}"/>
              </a:ext>
            </a:extLst>
          </p:cNvPr>
          <p:cNvSpPr/>
          <p:nvPr/>
        </p:nvSpPr>
        <p:spPr>
          <a:xfrm>
            <a:off x="3718374" y="2649299"/>
            <a:ext cx="1822272" cy="2197298"/>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6" name="Rechthoek 15">
            <a:extLst>
              <a:ext uri="{FF2B5EF4-FFF2-40B4-BE49-F238E27FC236}">
                <a16:creationId xmlns:a16="http://schemas.microsoft.com/office/drawing/2014/main" id="{01FD5F6E-05BC-409D-AA67-49CD3374C658}"/>
              </a:ext>
            </a:extLst>
          </p:cNvPr>
          <p:cNvSpPr/>
          <p:nvPr/>
        </p:nvSpPr>
        <p:spPr>
          <a:xfrm>
            <a:off x="1389262" y="4945011"/>
            <a:ext cx="2246050" cy="165693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7" name="Rechthoek 16">
            <a:extLst>
              <a:ext uri="{FF2B5EF4-FFF2-40B4-BE49-F238E27FC236}">
                <a16:creationId xmlns:a16="http://schemas.microsoft.com/office/drawing/2014/main" id="{61B65779-F2F0-47CF-84C2-C70A965142D1}"/>
              </a:ext>
            </a:extLst>
          </p:cNvPr>
          <p:cNvSpPr/>
          <p:nvPr/>
        </p:nvSpPr>
        <p:spPr>
          <a:xfrm>
            <a:off x="3758623" y="3535170"/>
            <a:ext cx="804499"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8" name="Rechthoek 17">
            <a:extLst>
              <a:ext uri="{FF2B5EF4-FFF2-40B4-BE49-F238E27FC236}">
                <a16:creationId xmlns:a16="http://schemas.microsoft.com/office/drawing/2014/main" id="{255ED357-1C5C-4C92-A142-B738CD2D8FD5}"/>
              </a:ext>
            </a:extLst>
          </p:cNvPr>
          <p:cNvSpPr/>
          <p:nvPr/>
        </p:nvSpPr>
        <p:spPr>
          <a:xfrm>
            <a:off x="4632023" y="2649299"/>
            <a:ext cx="804499"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19" name="Rechthoek 18">
            <a:extLst>
              <a:ext uri="{FF2B5EF4-FFF2-40B4-BE49-F238E27FC236}">
                <a16:creationId xmlns:a16="http://schemas.microsoft.com/office/drawing/2014/main" id="{99C377E1-6B16-4D1C-966A-4DA582836F8B}"/>
              </a:ext>
            </a:extLst>
          </p:cNvPr>
          <p:cNvSpPr/>
          <p:nvPr/>
        </p:nvSpPr>
        <p:spPr>
          <a:xfrm>
            <a:off x="8898047" y="3517415"/>
            <a:ext cx="885145"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0" name="Rechthoek 19">
            <a:extLst>
              <a:ext uri="{FF2B5EF4-FFF2-40B4-BE49-F238E27FC236}">
                <a16:creationId xmlns:a16="http://schemas.microsoft.com/office/drawing/2014/main" id="{104936B1-79CE-49FC-9356-7B6B5234A8EC}"/>
              </a:ext>
            </a:extLst>
          </p:cNvPr>
          <p:cNvSpPr/>
          <p:nvPr/>
        </p:nvSpPr>
        <p:spPr>
          <a:xfrm>
            <a:off x="9855078" y="2649299"/>
            <a:ext cx="929366"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1" name="Rechthoek 20">
            <a:extLst>
              <a:ext uri="{FF2B5EF4-FFF2-40B4-BE49-F238E27FC236}">
                <a16:creationId xmlns:a16="http://schemas.microsoft.com/office/drawing/2014/main" id="{F6CCEBE7-AE27-458F-8E41-F6C33D8E04AC}"/>
              </a:ext>
            </a:extLst>
          </p:cNvPr>
          <p:cNvSpPr/>
          <p:nvPr/>
        </p:nvSpPr>
        <p:spPr>
          <a:xfrm>
            <a:off x="9855077" y="3120009"/>
            <a:ext cx="885145"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2" name="Rechthoek 21">
            <a:extLst>
              <a:ext uri="{FF2B5EF4-FFF2-40B4-BE49-F238E27FC236}">
                <a16:creationId xmlns:a16="http://schemas.microsoft.com/office/drawing/2014/main" id="{A33C65E5-9B2E-4EF6-B8FF-BC40BB89398F}"/>
              </a:ext>
            </a:extLst>
          </p:cNvPr>
          <p:cNvSpPr/>
          <p:nvPr/>
        </p:nvSpPr>
        <p:spPr>
          <a:xfrm>
            <a:off x="4629511" y="3073955"/>
            <a:ext cx="807012" cy="43504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3" name="Rechthoek 22">
            <a:extLst>
              <a:ext uri="{FF2B5EF4-FFF2-40B4-BE49-F238E27FC236}">
                <a16:creationId xmlns:a16="http://schemas.microsoft.com/office/drawing/2014/main" id="{2CEFD023-F906-41CE-961C-FFFDBCED2946}"/>
              </a:ext>
            </a:extLst>
          </p:cNvPr>
          <p:cNvSpPr/>
          <p:nvPr/>
        </p:nvSpPr>
        <p:spPr>
          <a:xfrm>
            <a:off x="1417713" y="5805457"/>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4" name="Rechthoek 23">
            <a:extLst>
              <a:ext uri="{FF2B5EF4-FFF2-40B4-BE49-F238E27FC236}">
                <a16:creationId xmlns:a16="http://schemas.microsoft.com/office/drawing/2014/main" id="{758ED418-6D5F-4439-A97E-5F4C2E12F59D}"/>
              </a:ext>
            </a:extLst>
          </p:cNvPr>
          <p:cNvSpPr/>
          <p:nvPr/>
        </p:nvSpPr>
        <p:spPr>
          <a:xfrm>
            <a:off x="8302462" y="4900012"/>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5" name="Rechthoek 24">
            <a:extLst>
              <a:ext uri="{FF2B5EF4-FFF2-40B4-BE49-F238E27FC236}">
                <a16:creationId xmlns:a16="http://schemas.microsoft.com/office/drawing/2014/main" id="{34E7A0A5-1D4C-4567-BAC3-C19840755A03}"/>
              </a:ext>
            </a:extLst>
          </p:cNvPr>
          <p:cNvSpPr/>
          <p:nvPr/>
        </p:nvSpPr>
        <p:spPr>
          <a:xfrm>
            <a:off x="3188984" y="4976989"/>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6" name="Rechthoek 25">
            <a:extLst>
              <a:ext uri="{FF2B5EF4-FFF2-40B4-BE49-F238E27FC236}">
                <a16:creationId xmlns:a16="http://schemas.microsoft.com/office/drawing/2014/main" id="{27C05666-72B9-4DB2-8779-BF54F07D4058}"/>
              </a:ext>
            </a:extLst>
          </p:cNvPr>
          <p:cNvSpPr/>
          <p:nvPr/>
        </p:nvSpPr>
        <p:spPr>
          <a:xfrm>
            <a:off x="6384827" y="5677443"/>
            <a:ext cx="455476" cy="81409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7" name="Rechthoek 26">
            <a:extLst>
              <a:ext uri="{FF2B5EF4-FFF2-40B4-BE49-F238E27FC236}">
                <a16:creationId xmlns:a16="http://schemas.microsoft.com/office/drawing/2014/main" id="{24EFB653-3035-44F6-AB3F-66AC214FA0C2}"/>
              </a:ext>
            </a:extLst>
          </p:cNvPr>
          <p:cNvSpPr/>
          <p:nvPr/>
        </p:nvSpPr>
        <p:spPr>
          <a:xfrm>
            <a:off x="6832374" y="5677443"/>
            <a:ext cx="455476" cy="802151"/>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
        <p:nvSpPr>
          <p:cNvPr id="28" name="Rechthoek 27">
            <a:extLst>
              <a:ext uri="{FF2B5EF4-FFF2-40B4-BE49-F238E27FC236}">
                <a16:creationId xmlns:a16="http://schemas.microsoft.com/office/drawing/2014/main" id="{468AA850-E20E-49BA-927F-0551C19352D1}"/>
              </a:ext>
            </a:extLst>
          </p:cNvPr>
          <p:cNvSpPr/>
          <p:nvPr/>
        </p:nvSpPr>
        <p:spPr>
          <a:xfrm>
            <a:off x="1873189" y="5807379"/>
            <a:ext cx="455476" cy="743074"/>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ln>
                <a:solidFill>
                  <a:srgbClr val="0070C0"/>
                </a:solidFill>
              </a:ln>
              <a:noFill/>
            </a:endParaRPr>
          </a:p>
        </p:txBody>
      </p:sp>
    </p:spTree>
    <p:extLst>
      <p:ext uri="{BB962C8B-B14F-4D97-AF65-F5344CB8AC3E}">
        <p14:creationId xmlns:p14="http://schemas.microsoft.com/office/powerpoint/2010/main" val="943058867"/>
      </p:ext>
    </p:extLst>
  </p:cSld>
  <p:clrMapOvr>
    <a:masterClrMapping/>
  </p:clrMapOvr>
  <p:transition spd="slow">
    <p:push dir="u"/>
  </p:transition>
</p:sld>
</file>

<file path=ppt/theme/theme1.xml><?xml version="1.0" encoding="utf-8"?>
<a:theme xmlns:a="http://schemas.openxmlformats.org/drawingml/2006/main" name="KU Leuven">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U Leuven Sedes">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U Leuven" id="{BC384CAF-57B4-4083-BC3D-22218BF4A46A}" vid="{75672E21-F18C-4958-94B8-19E54344552B}"/>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KU Leuven</Template>
  <TotalTime>0</TotalTime>
  <Words>1069</Words>
  <Application>Microsoft Office PowerPoint</Application>
  <PresentationFormat>Breedbeeld</PresentationFormat>
  <Paragraphs>135</Paragraphs>
  <Slides>23</Slides>
  <Notes>0</Notes>
  <HiddenSlides>0</HiddenSlides>
  <MMClips>0</MMClips>
  <ScaleCrop>false</ScaleCrop>
  <HeadingPairs>
    <vt:vector size="6" baseType="variant">
      <vt:variant>
        <vt:lpstr>Gebruikte lettertypen</vt:lpstr>
      </vt:variant>
      <vt:variant>
        <vt:i4>3</vt:i4>
      </vt:variant>
      <vt:variant>
        <vt:lpstr>Thema</vt:lpstr>
      </vt:variant>
      <vt:variant>
        <vt:i4>2</vt:i4>
      </vt:variant>
      <vt:variant>
        <vt:lpstr>Diatitels</vt:lpstr>
      </vt:variant>
      <vt:variant>
        <vt:i4>23</vt:i4>
      </vt:variant>
    </vt:vector>
  </HeadingPairs>
  <TitlesOfParts>
    <vt:vector size="28" baseType="lpstr">
      <vt:lpstr>Arial</vt:lpstr>
      <vt:lpstr>Calibri</vt:lpstr>
      <vt:lpstr>Cambria Math</vt:lpstr>
      <vt:lpstr>KU Leuven</vt:lpstr>
      <vt:lpstr>KU Leuven Sedes</vt:lpstr>
      <vt:lpstr>Symmetriegroepen: D_4 met alternatieve voorstelling als eindige groep van matrices</vt:lpstr>
      <vt:lpstr>G_4,∙ als eindige groep van matrices? </vt:lpstr>
      <vt:lpstr>G_4,∙ als eindige groep van matrices?</vt:lpstr>
      <vt:lpstr>Cayleytabel van G_4,∙ </vt:lpstr>
      <vt:lpstr>Waarom is deze groep interessant? Symmetriegroepen: de groep D_4,∘ </vt:lpstr>
      <vt:lpstr>Symmetriegroepen: de groep D_4,∘</vt:lpstr>
      <vt:lpstr>Overeenkomsten tussen G_4,∙ en D_4,∘? </vt:lpstr>
      <vt:lpstr>Overeenkomsten tussen G_4,∙ en D_4,∘? </vt:lpstr>
      <vt:lpstr>Overeenkomsten tussen G_4,∙ en D_4,∘? </vt:lpstr>
      <vt:lpstr>Tussentijdse conclusie</vt:lpstr>
      <vt:lpstr>Hertaling van de matrices uit G_4,∙ naar de symmetrieën van het vierkant</vt:lpstr>
      <vt:lpstr>De symmetrieën van het vierkant</vt:lpstr>
      <vt:lpstr>Matrices uit G_4,∙ als symmetrieën van het vierkant? Aanpak</vt:lpstr>
      <vt:lpstr>Klassikaal voorbeeld: de matrix H+-=(■8(1&amp;0@0&amp;-1)) </vt:lpstr>
      <vt:lpstr>Klassikaal voorbeeld: de matrix H+-=(■8(1&amp;0@0&amp;-1))</vt:lpstr>
      <vt:lpstr>Opdracht</vt:lpstr>
      <vt:lpstr>Oplossing: N-+= (■8(0&amp;-1@1&amp;0)) </vt:lpstr>
      <vt:lpstr>Oplossing: N++= (■8(0&amp;1@1&amp;0))</vt:lpstr>
      <vt:lpstr>Oplossing: H-+= (■8(-1&amp;0@0&amp;1)) </vt:lpstr>
      <vt:lpstr>Conclusies</vt:lpstr>
      <vt:lpstr>Veralgemening: rotatiematrices</vt:lpstr>
      <vt:lpstr>Extra: rotatiematrices: algemene definitie</vt:lpstr>
      <vt:lpstr>Extra: rotatiematrices: opdracht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2017-09-13T11:47:32Z</dcterms:created>
  <dcterms:modified xsi:type="dcterms:W3CDTF">2022-03-04T15:25:17Z</dcterms:modified>
</cp:coreProperties>
</file>